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Playfair Display"/>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501087-E57D-4D7A-8155-BC5A8EA8BC04}">
  <a:tblStyle styleId="{EB501087-E57D-4D7A-8155-BC5A8EA8BC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layfairDisplay-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layfairDisplay-italic.fntdata"/><Relationship Id="rId12" Type="http://schemas.openxmlformats.org/officeDocument/2006/relationships/slide" Target="slides/slide6.xml"/><Relationship Id="rId34" Type="http://schemas.openxmlformats.org/officeDocument/2006/relationships/font" Target="fonts/PlayfairDisplay-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layfairDisplay-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ed61ee3a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ed61ee3a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ad98d2b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ad98d2b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ad98d2b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ad98d2b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ad98d2b6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ad98d2b6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ad98d2b6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ad98d2b6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ad98d2b6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ad98d2b6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d4c5ee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d4c5ee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d4c5ee898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d4c5ee898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d4c5ee898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d4c5ee898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d4c5ee898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d4c5ee898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d4c5ee898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d4c5ee898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ed61ee3a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ed61ee3a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d4c5ee898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d4c5ee898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d4c5ee898_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d4c5ee898_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d4c5ee898_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d4c5ee898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ad98d2b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ad98d2b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ad98d2b6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ad98d2b6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e3be92e7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e3be92e7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09fdd95e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09fdd95e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ad98d2b6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ad98d2b6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e3be92e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e3be92e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ad98d2b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ad98d2b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8.jp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2.jpg"/><Relationship Id="rId5"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7.jpg"/><Relationship Id="rId5"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583800" y="3235825"/>
            <a:ext cx="4068900" cy="13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Playfair Display"/>
              <a:ea typeface="Playfair Display"/>
              <a:cs typeface="Playfair Display"/>
              <a:sym typeface="Playfair Display"/>
            </a:endParaRPr>
          </a:p>
        </p:txBody>
      </p:sp>
      <p:sp>
        <p:nvSpPr>
          <p:cNvPr id="55" name="Google Shape;55;p13"/>
          <p:cNvSpPr/>
          <p:nvPr/>
        </p:nvSpPr>
        <p:spPr>
          <a:xfrm>
            <a:off x="4652700" y="958850"/>
            <a:ext cx="4491300" cy="4072200"/>
          </a:xfrm>
          <a:prstGeom prst="roundRect">
            <a:avLst>
              <a:gd fmla="val 16667"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0000"/>
                </a:solidFill>
                <a:latin typeface="Roboto"/>
                <a:ea typeface="Roboto"/>
                <a:cs typeface="Roboto"/>
                <a:sym typeface="Roboto"/>
              </a:rPr>
              <a:t>UNIVERSITY TIME TABLE SCHEDULING</a:t>
            </a:r>
            <a:endParaRPr b="1" sz="48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3100">
                <a:solidFill>
                  <a:srgbClr val="FF0000"/>
                </a:solidFill>
                <a:latin typeface="Roboto"/>
                <a:ea typeface="Roboto"/>
                <a:cs typeface="Roboto"/>
                <a:sym typeface="Roboto"/>
              </a:rPr>
              <a:t>USING GRAPH COLORING</a:t>
            </a:r>
            <a:endParaRPr sz="3100">
              <a:solidFill>
                <a:srgbClr val="FF0000"/>
              </a:solidFill>
              <a:latin typeface="Roboto"/>
              <a:ea typeface="Roboto"/>
              <a:cs typeface="Roboto"/>
              <a:sym typeface="Roboto"/>
            </a:endParaRPr>
          </a:p>
        </p:txBody>
      </p:sp>
      <p:pic>
        <p:nvPicPr>
          <p:cNvPr id="56" name="Google Shape;56;p13"/>
          <p:cNvPicPr preferRelativeResize="0"/>
          <p:nvPr/>
        </p:nvPicPr>
        <p:blipFill>
          <a:blip r:embed="rId4">
            <a:alphaModFix/>
          </a:blip>
          <a:stretch>
            <a:fillRect/>
          </a:stretch>
        </p:blipFill>
        <p:spPr>
          <a:xfrm rot="-3">
            <a:off x="4801350" y="3813550"/>
            <a:ext cx="772450" cy="769868"/>
          </a:xfrm>
          <a:prstGeom prst="rect">
            <a:avLst/>
          </a:prstGeom>
          <a:noFill/>
          <a:ln>
            <a:noFill/>
          </a:ln>
        </p:spPr>
      </p:pic>
      <p:pic>
        <p:nvPicPr>
          <p:cNvPr id="57" name="Google Shape;57;p13"/>
          <p:cNvPicPr preferRelativeResize="0"/>
          <p:nvPr/>
        </p:nvPicPr>
        <p:blipFill>
          <a:blip r:embed="rId4">
            <a:alphaModFix/>
          </a:blip>
          <a:stretch>
            <a:fillRect/>
          </a:stretch>
        </p:blipFill>
        <p:spPr>
          <a:xfrm rot="-3">
            <a:off x="8246150" y="3813550"/>
            <a:ext cx="772450" cy="7698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sp>
        <p:nvSpPr>
          <p:cNvPr id="149" name="Google Shape;149;p22"/>
          <p:cNvSpPr txBox="1"/>
          <p:nvPr>
            <p:ph idx="1" type="body"/>
          </p:nvPr>
        </p:nvSpPr>
        <p:spPr>
          <a:xfrm>
            <a:off x="311700" y="1152475"/>
            <a:ext cx="8520600" cy="34164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NGC algorithm is applied on the input graph as shown in the given example:-</a:t>
            </a:r>
            <a:endParaRPr>
              <a:solidFill>
                <a:schemeClr val="dk1"/>
              </a:solidFill>
            </a:endParaRPr>
          </a:p>
          <a:p>
            <a:pPr indent="-342900" lvl="0" marL="457200" rtl="0" algn="l">
              <a:spcBef>
                <a:spcPts val="1600"/>
              </a:spcBef>
              <a:spcAft>
                <a:spcPts val="0"/>
              </a:spcAft>
              <a:buClr>
                <a:schemeClr val="dk1"/>
              </a:buClr>
              <a:buSzPts val="1800"/>
              <a:buAutoNum type="arabicPeriod"/>
            </a:pPr>
            <a:r>
              <a:rPr lang="en">
                <a:solidFill>
                  <a:schemeClr val="dk1"/>
                </a:solidFill>
              </a:rPr>
              <a:t>We maintain a table having the four attributes namely, vertex, color, flag and color-assigned. The initial configuration of this table is shown in Fig. 1. We assume that the number of colors available is equal to the number of the nodes of the graph.</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50" name="Google Shape;150;p22"/>
          <p:cNvPicPr preferRelativeResize="0"/>
          <p:nvPr/>
        </p:nvPicPr>
        <p:blipFill rotWithShape="1">
          <a:blip r:embed="rId4">
            <a:alphaModFix/>
          </a:blip>
          <a:srcRect b="50000" l="13217" r="49116" t="28393"/>
          <a:stretch/>
        </p:blipFill>
        <p:spPr>
          <a:xfrm>
            <a:off x="1127700" y="3095325"/>
            <a:ext cx="3444298" cy="1111350"/>
          </a:xfrm>
          <a:prstGeom prst="rect">
            <a:avLst/>
          </a:prstGeom>
          <a:noFill/>
          <a:ln>
            <a:noFill/>
          </a:ln>
        </p:spPr>
      </p:pic>
      <p:pic>
        <p:nvPicPr>
          <p:cNvPr id="151" name="Google Shape;151;p22"/>
          <p:cNvPicPr preferRelativeResize="0"/>
          <p:nvPr/>
        </p:nvPicPr>
        <p:blipFill rotWithShape="1">
          <a:blip r:embed="rId5">
            <a:alphaModFix/>
          </a:blip>
          <a:srcRect b="50001" l="60314" r="20735" t="23171"/>
          <a:stretch/>
        </p:blipFill>
        <p:spPr>
          <a:xfrm>
            <a:off x="6826425" y="2961075"/>
            <a:ext cx="1732848" cy="1379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sp>
        <p:nvSpPr>
          <p:cNvPr id="157" name="Google Shape;157;p23"/>
          <p:cNvSpPr txBox="1"/>
          <p:nvPr>
            <p:ph idx="1" type="body"/>
          </p:nvPr>
        </p:nvSpPr>
        <p:spPr>
          <a:xfrm>
            <a:off x="311700" y="1152475"/>
            <a:ext cx="8520600" cy="34164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solidFill>
                  <a:schemeClr val="dk1"/>
                </a:solidFill>
              </a:rPr>
              <a:t>We randomly choose any one vertex from the graph. Without any loss of generality, we start coloring with the vertex 1. Initially all the flag bits are zero. This indicates that no color has been used so far. Therefore, we assign color 1 to the vertex 1 and set the corresponding flag bit 1. The situation is shown in Fig. 3.</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58" name="Google Shape;158;p23"/>
          <p:cNvPicPr preferRelativeResize="0"/>
          <p:nvPr/>
        </p:nvPicPr>
        <p:blipFill rotWithShape="1">
          <a:blip r:embed="rId4">
            <a:alphaModFix/>
          </a:blip>
          <a:srcRect b="50001" l="60314" r="20735" t="23171"/>
          <a:stretch/>
        </p:blipFill>
        <p:spPr>
          <a:xfrm>
            <a:off x="6826425" y="2961075"/>
            <a:ext cx="1732848" cy="1379851"/>
          </a:xfrm>
          <a:prstGeom prst="rect">
            <a:avLst/>
          </a:prstGeom>
          <a:noFill/>
          <a:ln>
            <a:noFill/>
          </a:ln>
        </p:spPr>
      </p:pic>
      <p:pic>
        <p:nvPicPr>
          <p:cNvPr id="159" name="Google Shape;159;p23"/>
          <p:cNvPicPr preferRelativeResize="0"/>
          <p:nvPr/>
        </p:nvPicPr>
        <p:blipFill rotWithShape="1">
          <a:blip r:embed="rId5">
            <a:alphaModFix/>
          </a:blip>
          <a:srcRect b="6326" l="26930" r="35069" t="73263"/>
          <a:stretch/>
        </p:blipFill>
        <p:spPr>
          <a:xfrm>
            <a:off x="1252025" y="3126113"/>
            <a:ext cx="3474826" cy="1049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sp>
        <p:nvSpPr>
          <p:cNvPr id="165" name="Google Shape;165;p24"/>
          <p:cNvSpPr txBox="1"/>
          <p:nvPr>
            <p:ph idx="1" type="body"/>
          </p:nvPr>
        </p:nvSpPr>
        <p:spPr>
          <a:xfrm>
            <a:off x="311700" y="1152475"/>
            <a:ext cx="8520600" cy="34308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3. </a:t>
            </a:r>
            <a:r>
              <a:rPr lang="en" sz="1500">
                <a:solidFill>
                  <a:schemeClr val="dk1"/>
                </a:solidFill>
              </a:rPr>
              <a:t>Now we move to the vertex 2. We first reset all the flag bits to 0 as shown in Fig. 4.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1600"/>
              </a:spcAft>
              <a:buNone/>
            </a:pPr>
            <a:r>
              <a:rPr lang="en" sz="1500">
                <a:solidFill>
                  <a:schemeClr val="dk1"/>
                </a:solidFill>
              </a:rPr>
              <a:t>The adjacent vertices of the vertex 2 are 1, 3 and 7 .We now consult the color-assigned vector in Fig. 4 and observe that out of these adjacent vertices the vertex 1 is colored with color 1. Therefore we put 1 in the flag bit corresponding to color 1 (see Fig. 5). As the vertices 3 and 7 are not colored so far, their flag bits remain same. </a:t>
            </a:r>
            <a:endParaRPr sz="1500">
              <a:solidFill>
                <a:schemeClr val="dk1"/>
              </a:solidFill>
            </a:endParaRPr>
          </a:p>
        </p:txBody>
      </p:sp>
      <p:pic>
        <p:nvPicPr>
          <p:cNvPr id="166" name="Google Shape;166;p24"/>
          <p:cNvPicPr preferRelativeResize="0"/>
          <p:nvPr/>
        </p:nvPicPr>
        <p:blipFill rotWithShape="1">
          <a:blip r:embed="rId4">
            <a:alphaModFix/>
          </a:blip>
          <a:srcRect b="50001" l="60314" r="20735" t="23171"/>
          <a:stretch/>
        </p:blipFill>
        <p:spPr>
          <a:xfrm>
            <a:off x="6795750" y="1578738"/>
            <a:ext cx="1732848" cy="1379851"/>
          </a:xfrm>
          <a:prstGeom prst="rect">
            <a:avLst/>
          </a:prstGeom>
          <a:noFill/>
          <a:ln>
            <a:noFill/>
          </a:ln>
        </p:spPr>
      </p:pic>
      <p:pic>
        <p:nvPicPr>
          <p:cNvPr id="167" name="Google Shape;167;p24"/>
          <p:cNvPicPr preferRelativeResize="0"/>
          <p:nvPr/>
        </p:nvPicPr>
        <p:blipFill rotWithShape="1">
          <a:blip r:embed="rId5">
            <a:alphaModFix/>
          </a:blip>
          <a:srcRect b="53568" l="27478" r="35156" t="26074"/>
          <a:stretch/>
        </p:blipFill>
        <p:spPr>
          <a:xfrm>
            <a:off x="1155250" y="1745125"/>
            <a:ext cx="3836299" cy="117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sp>
        <p:nvSpPr>
          <p:cNvPr id="173" name="Google Shape;173;p25"/>
          <p:cNvSpPr txBox="1"/>
          <p:nvPr>
            <p:ph idx="1" type="body"/>
          </p:nvPr>
        </p:nvSpPr>
        <p:spPr>
          <a:xfrm>
            <a:off x="311700" y="1152475"/>
            <a:ext cx="8520600" cy="36060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Now to color vertex 2, we traverse flag vector from left to right to encounter the 1st zero flag bit, (which means that the corresponding color is not used). It is seen from Fig. 5 that flag bit corresponding to color 2 is 0. Therefore, we can assign color 2 to the vertex 2 and we update color-assigned vector as shown in Fig. 5.</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rPr lang="en" sz="1500">
                <a:solidFill>
                  <a:schemeClr val="dk1"/>
                </a:solidFill>
              </a:rPr>
              <a:t>4. Move to next vertex 3 and reset all the flag bits to 0 as shown in Fig. 6.</a:t>
            </a:r>
            <a:endParaRPr sz="1500">
              <a:solidFill>
                <a:schemeClr val="dk1"/>
              </a:solidFill>
            </a:endParaRPr>
          </a:p>
          <a:p>
            <a:pPr indent="0" lvl="0" marL="0" rtl="0" algn="l">
              <a:spcBef>
                <a:spcPts val="1600"/>
              </a:spcBef>
              <a:spcAft>
                <a:spcPts val="1600"/>
              </a:spcAft>
              <a:buClr>
                <a:schemeClr val="dk1"/>
              </a:buClr>
              <a:buSzPts val="1100"/>
              <a:buFont typeface="Arial"/>
              <a:buNone/>
            </a:pPr>
            <a:r>
              <a:t/>
            </a:r>
            <a:endParaRPr sz="1500">
              <a:solidFill>
                <a:schemeClr val="dk1"/>
              </a:solidFill>
            </a:endParaRPr>
          </a:p>
        </p:txBody>
      </p:sp>
      <p:pic>
        <p:nvPicPr>
          <p:cNvPr id="174" name="Google Shape;174;p25"/>
          <p:cNvPicPr preferRelativeResize="0"/>
          <p:nvPr/>
        </p:nvPicPr>
        <p:blipFill rotWithShape="1">
          <a:blip r:embed="rId4">
            <a:alphaModFix/>
          </a:blip>
          <a:srcRect b="50001" l="60314" r="20735" t="23171"/>
          <a:stretch/>
        </p:blipFill>
        <p:spPr>
          <a:xfrm>
            <a:off x="6890600" y="2454975"/>
            <a:ext cx="1732848" cy="1379851"/>
          </a:xfrm>
          <a:prstGeom prst="rect">
            <a:avLst/>
          </a:prstGeom>
          <a:noFill/>
          <a:ln>
            <a:noFill/>
          </a:ln>
        </p:spPr>
      </p:pic>
      <p:pic>
        <p:nvPicPr>
          <p:cNvPr id="175" name="Google Shape;175;p25"/>
          <p:cNvPicPr preferRelativeResize="0"/>
          <p:nvPr/>
        </p:nvPicPr>
        <p:blipFill rotWithShape="1">
          <a:blip r:embed="rId5">
            <a:alphaModFix/>
          </a:blip>
          <a:srcRect b="64314" l="37082" r="40598" t="21410"/>
          <a:stretch/>
        </p:blipFill>
        <p:spPr>
          <a:xfrm>
            <a:off x="1693100" y="2326440"/>
            <a:ext cx="2878901" cy="1035712"/>
          </a:xfrm>
          <a:prstGeom prst="rect">
            <a:avLst/>
          </a:prstGeom>
          <a:noFill/>
          <a:ln>
            <a:noFill/>
          </a:ln>
        </p:spPr>
      </p:pic>
      <p:pic>
        <p:nvPicPr>
          <p:cNvPr id="176" name="Google Shape;176;p25"/>
          <p:cNvPicPr preferRelativeResize="0"/>
          <p:nvPr/>
        </p:nvPicPr>
        <p:blipFill rotWithShape="1">
          <a:blip r:embed="rId6">
            <a:alphaModFix/>
          </a:blip>
          <a:srcRect b="50329" l="37257" r="41053" t="37549"/>
          <a:stretch/>
        </p:blipFill>
        <p:spPr>
          <a:xfrm>
            <a:off x="1693100" y="3722775"/>
            <a:ext cx="2878901" cy="9049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ALGORITHM</a:t>
            </a:r>
            <a:endParaRPr b="1"/>
          </a:p>
        </p:txBody>
      </p:sp>
      <p:sp>
        <p:nvSpPr>
          <p:cNvPr id="182" name="Google Shape;182;p26"/>
          <p:cNvSpPr txBox="1"/>
          <p:nvPr>
            <p:ph idx="1" type="body"/>
          </p:nvPr>
        </p:nvSpPr>
        <p:spPr>
          <a:xfrm>
            <a:off x="311700" y="1037875"/>
            <a:ext cx="8520600" cy="38484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Vertex 2, 6, 4 are adjacent to the vertex 3. Out of these, the vertex 2 is colored with color 2, therefore we put 1 in the corresponding flag bit (see Fig. 7) and search for the 1st zero flag bit from left to right fashion and find that the 1st flag bit is zero. Therefore, we can assign the color 1 to the vertex 3 as shown in Fig. 7.</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1600"/>
              </a:spcAft>
              <a:buNone/>
            </a:pPr>
            <a:r>
              <a:rPr lang="en" sz="1600">
                <a:solidFill>
                  <a:schemeClr val="dk1"/>
                </a:solidFill>
              </a:rPr>
              <a:t>5. The above method is continued and at the end of the final iteration 					 we obtain the final solution in Fig. 8.</a:t>
            </a:r>
            <a:endParaRPr sz="1600">
              <a:solidFill>
                <a:schemeClr val="dk1"/>
              </a:solidFill>
            </a:endParaRPr>
          </a:p>
        </p:txBody>
      </p:sp>
      <p:pic>
        <p:nvPicPr>
          <p:cNvPr id="183" name="Google Shape;183;p26"/>
          <p:cNvPicPr preferRelativeResize="0"/>
          <p:nvPr/>
        </p:nvPicPr>
        <p:blipFill rotWithShape="1">
          <a:blip r:embed="rId4">
            <a:alphaModFix/>
          </a:blip>
          <a:srcRect b="50001" l="60314" r="20735" t="23171"/>
          <a:stretch/>
        </p:blipFill>
        <p:spPr>
          <a:xfrm>
            <a:off x="6798875" y="2424400"/>
            <a:ext cx="1732848" cy="1379851"/>
          </a:xfrm>
          <a:prstGeom prst="rect">
            <a:avLst/>
          </a:prstGeom>
          <a:noFill/>
          <a:ln>
            <a:noFill/>
          </a:ln>
        </p:spPr>
      </p:pic>
      <p:pic>
        <p:nvPicPr>
          <p:cNvPr id="184" name="Google Shape;184;p26"/>
          <p:cNvPicPr preferRelativeResize="0"/>
          <p:nvPr/>
        </p:nvPicPr>
        <p:blipFill rotWithShape="1">
          <a:blip r:embed="rId5">
            <a:alphaModFix/>
          </a:blip>
          <a:srcRect b="29643" l="31495" r="36964" t="53392"/>
          <a:stretch/>
        </p:blipFill>
        <p:spPr>
          <a:xfrm>
            <a:off x="1493050" y="2424388"/>
            <a:ext cx="2884027" cy="872575"/>
          </a:xfrm>
          <a:prstGeom prst="rect">
            <a:avLst/>
          </a:prstGeom>
          <a:noFill/>
          <a:ln>
            <a:noFill/>
          </a:ln>
        </p:spPr>
      </p:pic>
      <p:pic>
        <p:nvPicPr>
          <p:cNvPr id="185" name="Google Shape;185;p26"/>
          <p:cNvPicPr preferRelativeResize="0"/>
          <p:nvPr/>
        </p:nvPicPr>
        <p:blipFill rotWithShape="1">
          <a:blip r:embed="rId6">
            <a:alphaModFix/>
          </a:blip>
          <a:srcRect b="6427" l="31493" r="36565" t="76607"/>
          <a:stretch/>
        </p:blipFill>
        <p:spPr>
          <a:xfrm>
            <a:off x="1474674" y="3958725"/>
            <a:ext cx="2920776" cy="872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7"/>
          <p:cNvSpPr/>
          <p:nvPr/>
        </p:nvSpPr>
        <p:spPr>
          <a:xfrm>
            <a:off x="1245050" y="1776675"/>
            <a:ext cx="6484800" cy="1101600"/>
          </a:xfrm>
          <a:prstGeom prst="roundRect">
            <a:avLst>
              <a:gd fmla="val 16667" name="adj"/>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600"/>
              <a:t>CODE </a:t>
            </a:r>
            <a:endParaRPr b="1" i="1"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b="1" lang="en"/>
              <a:t>NGC ALGORITHM (CODE)..</a:t>
            </a:r>
            <a:endParaRPr b="1"/>
          </a:p>
        </p:txBody>
      </p:sp>
      <p:sp>
        <p:nvSpPr>
          <p:cNvPr id="196" name="Google Shape;196;p28"/>
          <p:cNvSpPr txBox="1"/>
          <p:nvPr/>
        </p:nvSpPr>
        <p:spPr>
          <a:xfrm>
            <a:off x="213650" y="1143000"/>
            <a:ext cx="267000" cy="341700"/>
          </a:xfrm>
          <a:prstGeom prst="rect">
            <a:avLst/>
          </a:prstGeom>
          <a:gradFill>
            <a:gsLst>
              <a:gs pos="0">
                <a:srgbClr val="FFC982"/>
              </a:gs>
              <a:gs pos="100000">
                <a:srgbClr val="F58F09"/>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97" name="Google Shape;197;p28"/>
          <p:cNvSpPr txBox="1"/>
          <p:nvPr/>
        </p:nvSpPr>
        <p:spPr>
          <a:xfrm>
            <a:off x="4678825" y="1194975"/>
            <a:ext cx="309900" cy="341700"/>
          </a:xfrm>
          <a:prstGeom prst="rect">
            <a:avLst/>
          </a:prstGeom>
          <a:gradFill>
            <a:gsLst>
              <a:gs pos="0">
                <a:srgbClr val="FFC982"/>
              </a:gs>
              <a:gs pos="100000">
                <a:srgbClr val="F58F09"/>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198" name="Google Shape;198;p28"/>
          <p:cNvPicPr preferRelativeResize="0"/>
          <p:nvPr/>
        </p:nvPicPr>
        <p:blipFill>
          <a:blip r:embed="rId4">
            <a:alphaModFix/>
          </a:blip>
          <a:stretch>
            <a:fillRect/>
          </a:stretch>
        </p:blipFill>
        <p:spPr>
          <a:xfrm>
            <a:off x="633050" y="1096650"/>
            <a:ext cx="3095186" cy="3894450"/>
          </a:xfrm>
          <a:prstGeom prst="rect">
            <a:avLst/>
          </a:prstGeom>
          <a:noFill/>
          <a:ln>
            <a:noFill/>
          </a:ln>
        </p:spPr>
      </p:pic>
      <p:pic>
        <p:nvPicPr>
          <p:cNvPr id="199" name="Google Shape;199;p28"/>
          <p:cNvPicPr preferRelativeResize="0"/>
          <p:nvPr/>
        </p:nvPicPr>
        <p:blipFill>
          <a:blip r:embed="rId5">
            <a:alphaModFix/>
          </a:blip>
          <a:stretch>
            <a:fillRect/>
          </a:stretch>
        </p:blipFill>
        <p:spPr>
          <a:xfrm>
            <a:off x="5141125" y="1096650"/>
            <a:ext cx="3701655" cy="3894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b="1" lang="en"/>
              <a:t>NGC ALGORITHM (CODE)..</a:t>
            </a:r>
            <a:endParaRPr b="1"/>
          </a:p>
        </p:txBody>
      </p:sp>
      <p:sp>
        <p:nvSpPr>
          <p:cNvPr id="205" name="Google Shape;205;p29"/>
          <p:cNvSpPr txBox="1"/>
          <p:nvPr/>
        </p:nvSpPr>
        <p:spPr>
          <a:xfrm>
            <a:off x="213650" y="1143000"/>
            <a:ext cx="267000" cy="341700"/>
          </a:xfrm>
          <a:prstGeom prst="rect">
            <a:avLst/>
          </a:prstGeom>
          <a:gradFill>
            <a:gsLst>
              <a:gs pos="0">
                <a:srgbClr val="FFC982"/>
              </a:gs>
              <a:gs pos="100000">
                <a:srgbClr val="F58F09"/>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06" name="Google Shape;206;p29"/>
          <p:cNvSpPr txBox="1"/>
          <p:nvPr/>
        </p:nvSpPr>
        <p:spPr>
          <a:xfrm>
            <a:off x="4831225" y="1194975"/>
            <a:ext cx="309900" cy="341700"/>
          </a:xfrm>
          <a:prstGeom prst="rect">
            <a:avLst/>
          </a:prstGeom>
          <a:gradFill>
            <a:gsLst>
              <a:gs pos="0">
                <a:srgbClr val="FFC982"/>
              </a:gs>
              <a:gs pos="100000">
                <a:srgbClr val="F58F09"/>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pic>
        <p:nvPicPr>
          <p:cNvPr id="207" name="Google Shape;207;p29"/>
          <p:cNvPicPr preferRelativeResize="0"/>
          <p:nvPr/>
        </p:nvPicPr>
        <p:blipFill>
          <a:blip r:embed="rId4">
            <a:alphaModFix/>
          </a:blip>
          <a:stretch>
            <a:fillRect/>
          </a:stretch>
        </p:blipFill>
        <p:spPr>
          <a:xfrm>
            <a:off x="533400" y="1332300"/>
            <a:ext cx="4089124" cy="3354001"/>
          </a:xfrm>
          <a:prstGeom prst="rect">
            <a:avLst/>
          </a:prstGeom>
          <a:noFill/>
          <a:ln>
            <a:noFill/>
          </a:ln>
        </p:spPr>
      </p:pic>
      <p:pic>
        <p:nvPicPr>
          <p:cNvPr id="208" name="Google Shape;208;p29"/>
          <p:cNvPicPr preferRelativeResize="0"/>
          <p:nvPr/>
        </p:nvPicPr>
        <p:blipFill>
          <a:blip r:embed="rId5">
            <a:alphaModFix/>
          </a:blip>
          <a:stretch>
            <a:fillRect/>
          </a:stretch>
        </p:blipFill>
        <p:spPr>
          <a:xfrm>
            <a:off x="5445925" y="1096650"/>
            <a:ext cx="2960089" cy="3894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b="1" lang="en"/>
              <a:t>NGC ALGORITHM (CODE)..</a:t>
            </a:r>
            <a:endParaRPr b="1"/>
          </a:p>
        </p:txBody>
      </p:sp>
      <p:sp>
        <p:nvSpPr>
          <p:cNvPr id="214" name="Google Shape;214;p30"/>
          <p:cNvSpPr txBox="1"/>
          <p:nvPr/>
        </p:nvSpPr>
        <p:spPr>
          <a:xfrm>
            <a:off x="213650" y="1143000"/>
            <a:ext cx="267000" cy="341700"/>
          </a:xfrm>
          <a:prstGeom prst="rect">
            <a:avLst/>
          </a:prstGeom>
          <a:gradFill>
            <a:gsLst>
              <a:gs pos="0">
                <a:srgbClr val="FFC982"/>
              </a:gs>
              <a:gs pos="100000">
                <a:srgbClr val="F58F09"/>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15" name="Google Shape;215;p30"/>
          <p:cNvSpPr/>
          <p:nvPr/>
        </p:nvSpPr>
        <p:spPr>
          <a:xfrm>
            <a:off x="4710875" y="1207800"/>
            <a:ext cx="4005900" cy="3012300"/>
          </a:xfrm>
          <a:prstGeom prst="round2SameRect">
            <a:avLst>
              <a:gd fmla="val 16667" name="adj1"/>
              <a:gd fmla="val 0" name="adj2"/>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900"/>
              <a:t>These 5 snippets of code tell us about the implementation of </a:t>
            </a:r>
            <a:r>
              <a:rPr b="1" i="1" lang="en" sz="1900" u="sng">
                <a:solidFill>
                  <a:srgbClr val="3C78D8"/>
                </a:solidFill>
              </a:rPr>
              <a:t>NGC algorithm</a:t>
            </a:r>
            <a:r>
              <a:rPr b="1" i="1" lang="en" sz="1900"/>
              <a:t> in our Project. This algorithm uses Subject Credits,Codes,slots etc and gives us the </a:t>
            </a:r>
            <a:r>
              <a:rPr b="1" i="1" lang="en" sz="1900" u="sng">
                <a:solidFill>
                  <a:srgbClr val="4A86E8"/>
                </a:solidFill>
              </a:rPr>
              <a:t>Scheduled Time-Table </a:t>
            </a:r>
            <a:r>
              <a:rPr b="1" i="1" lang="en" sz="1900"/>
              <a:t>for the respective year entered as Output.</a:t>
            </a:r>
            <a:endParaRPr b="1" i="1" sz="1900"/>
          </a:p>
        </p:txBody>
      </p:sp>
      <p:sp>
        <p:nvSpPr>
          <p:cNvPr id="216" name="Google Shape;216;p30"/>
          <p:cNvSpPr/>
          <p:nvPr/>
        </p:nvSpPr>
        <p:spPr>
          <a:xfrm>
            <a:off x="5330450" y="4475850"/>
            <a:ext cx="2884200" cy="341700"/>
          </a:xfrm>
          <a:prstGeom prst="rect">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t>ORDER</a:t>
            </a:r>
            <a:r>
              <a:rPr lang="en"/>
              <a:t> = 1 </a:t>
            </a:r>
            <a:r>
              <a:rPr b="1" lang="en"/>
              <a:t>-&gt;</a:t>
            </a:r>
            <a:r>
              <a:rPr lang="en"/>
              <a:t> 2 </a:t>
            </a:r>
            <a:r>
              <a:rPr b="1" lang="en"/>
              <a:t>-&gt;</a:t>
            </a:r>
            <a:r>
              <a:rPr lang="en"/>
              <a:t> 3 </a:t>
            </a:r>
            <a:r>
              <a:rPr b="1" lang="en"/>
              <a:t>-&gt;</a:t>
            </a:r>
            <a:r>
              <a:rPr lang="en"/>
              <a:t> 4</a:t>
            </a:r>
            <a:r>
              <a:rPr b="1" lang="en"/>
              <a:t> -&gt;</a:t>
            </a:r>
            <a:r>
              <a:rPr lang="en"/>
              <a:t> 5</a:t>
            </a:r>
            <a:endParaRPr/>
          </a:p>
        </p:txBody>
      </p:sp>
      <p:pic>
        <p:nvPicPr>
          <p:cNvPr id="217" name="Google Shape;217;p30"/>
          <p:cNvPicPr preferRelativeResize="0"/>
          <p:nvPr/>
        </p:nvPicPr>
        <p:blipFill>
          <a:blip r:embed="rId4">
            <a:alphaModFix/>
          </a:blip>
          <a:stretch>
            <a:fillRect/>
          </a:stretch>
        </p:blipFill>
        <p:spPr>
          <a:xfrm>
            <a:off x="633050" y="1096650"/>
            <a:ext cx="3044115" cy="38944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1"/>
          <p:cNvSpPr/>
          <p:nvPr/>
        </p:nvSpPr>
        <p:spPr>
          <a:xfrm>
            <a:off x="1245050" y="1776675"/>
            <a:ext cx="6484800" cy="1101600"/>
          </a:xfrm>
          <a:prstGeom prst="roundRect">
            <a:avLst>
              <a:gd fmla="val 16667" name="adj"/>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3600"/>
              <a:t>    </a:t>
            </a:r>
            <a:r>
              <a:rPr b="1" i="1" lang="en" sz="3600"/>
              <a:t>OUTPUT GENERATED..</a:t>
            </a:r>
            <a:endParaRPr b="1" i="1"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idx="1" type="subTitle"/>
          </p:nvPr>
        </p:nvSpPr>
        <p:spPr>
          <a:xfrm>
            <a:off x="583800" y="3235825"/>
            <a:ext cx="4068900" cy="13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Playfair Display"/>
              <a:ea typeface="Playfair Display"/>
              <a:cs typeface="Playfair Display"/>
              <a:sym typeface="Playfair Display"/>
            </a:endParaRPr>
          </a:p>
        </p:txBody>
      </p:sp>
      <p:sp>
        <p:nvSpPr>
          <p:cNvPr id="63" name="Google Shape;63;p14"/>
          <p:cNvSpPr/>
          <p:nvPr/>
        </p:nvSpPr>
        <p:spPr>
          <a:xfrm>
            <a:off x="4652700" y="958850"/>
            <a:ext cx="4491300" cy="4072200"/>
          </a:xfrm>
          <a:prstGeom prst="roundRect">
            <a:avLst>
              <a:gd fmla="val 16667" name="adj"/>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900">
                <a:solidFill>
                  <a:srgbClr val="FF0000"/>
                </a:solidFill>
                <a:latin typeface="Roboto"/>
                <a:ea typeface="Roboto"/>
                <a:cs typeface="Roboto"/>
                <a:sym typeface="Roboto"/>
              </a:rPr>
              <a:t>MADE BY - </a:t>
            </a:r>
            <a:endParaRPr b="1"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2900">
                <a:solidFill>
                  <a:srgbClr val="FF0000"/>
                </a:solidFill>
                <a:latin typeface="Roboto"/>
                <a:ea typeface="Roboto"/>
                <a:cs typeface="Roboto"/>
                <a:sym typeface="Roboto"/>
              </a:rPr>
              <a:t>Kushagra Keserwani </a:t>
            </a:r>
            <a:endParaRPr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2900">
                <a:solidFill>
                  <a:srgbClr val="FF0000"/>
                </a:solidFill>
                <a:latin typeface="Roboto"/>
                <a:ea typeface="Roboto"/>
                <a:cs typeface="Roboto"/>
                <a:sym typeface="Roboto"/>
              </a:rPr>
              <a:t>2K19/IT/070</a:t>
            </a:r>
            <a:endParaRPr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2900">
                <a:solidFill>
                  <a:srgbClr val="FF0000"/>
                </a:solidFill>
                <a:latin typeface="Roboto"/>
                <a:ea typeface="Roboto"/>
                <a:cs typeface="Roboto"/>
                <a:sym typeface="Roboto"/>
              </a:rPr>
              <a:t>and</a:t>
            </a:r>
            <a:endParaRPr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2900">
                <a:solidFill>
                  <a:srgbClr val="FF0000"/>
                </a:solidFill>
                <a:latin typeface="Roboto"/>
                <a:ea typeface="Roboto"/>
                <a:cs typeface="Roboto"/>
                <a:sym typeface="Roboto"/>
              </a:rPr>
              <a:t>Ishaan Jaggi</a:t>
            </a:r>
            <a:endParaRPr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2900">
                <a:solidFill>
                  <a:srgbClr val="FF0000"/>
                </a:solidFill>
                <a:latin typeface="Roboto"/>
                <a:ea typeface="Roboto"/>
                <a:cs typeface="Roboto"/>
                <a:sym typeface="Roboto"/>
              </a:rPr>
              <a:t>2K19/IT/062</a:t>
            </a:r>
            <a:endParaRPr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2900">
                <a:solidFill>
                  <a:srgbClr val="FF0000"/>
                </a:solidFill>
                <a:latin typeface="Roboto"/>
                <a:ea typeface="Roboto"/>
                <a:cs typeface="Roboto"/>
                <a:sym typeface="Roboto"/>
              </a:rPr>
              <a:t>Under the guidance of -</a:t>
            </a:r>
            <a:endParaRPr b="1"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2900">
                <a:solidFill>
                  <a:srgbClr val="FF0000"/>
                </a:solidFill>
                <a:latin typeface="Roboto"/>
                <a:ea typeface="Roboto"/>
                <a:cs typeface="Roboto"/>
                <a:sym typeface="Roboto"/>
              </a:rPr>
              <a:t>Ms. Swati Sharda</a:t>
            </a:r>
            <a:endParaRPr b="1" sz="2900">
              <a:solidFill>
                <a:srgbClr val="FF0000"/>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900">
              <a:solidFill>
                <a:srgbClr val="FF0000"/>
              </a:solidFill>
              <a:latin typeface="Roboto"/>
              <a:ea typeface="Roboto"/>
              <a:cs typeface="Roboto"/>
              <a:sym typeface="Roboto"/>
            </a:endParaRPr>
          </a:p>
        </p:txBody>
      </p:sp>
      <p:pic>
        <p:nvPicPr>
          <p:cNvPr id="64" name="Google Shape;64;p14"/>
          <p:cNvPicPr preferRelativeResize="0"/>
          <p:nvPr/>
        </p:nvPicPr>
        <p:blipFill>
          <a:blip r:embed="rId4">
            <a:alphaModFix/>
          </a:blip>
          <a:stretch>
            <a:fillRect/>
          </a:stretch>
        </p:blipFill>
        <p:spPr>
          <a:xfrm rot="-3">
            <a:off x="4843400" y="2327950"/>
            <a:ext cx="772450" cy="769868"/>
          </a:xfrm>
          <a:prstGeom prst="rect">
            <a:avLst/>
          </a:prstGeom>
          <a:noFill/>
          <a:ln>
            <a:noFill/>
          </a:ln>
        </p:spPr>
      </p:pic>
      <p:pic>
        <p:nvPicPr>
          <p:cNvPr id="65" name="Google Shape;65;p14"/>
          <p:cNvPicPr preferRelativeResize="0"/>
          <p:nvPr/>
        </p:nvPicPr>
        <p:blipFill>
          <a:blip r:embed="rId4">
            <a:alphaModFix/>
          </a:blip>
          <a:stretch>
            <a:fillRect/>
          </a:stretch>
        </p:blipFill>
        <p:spPr>
          <a:xfrm rot="-3">
            <a:off x="8176100" y="2327950"/>
            <a:ext cx="772450" cy="7698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b="1" i="1" lang="en"/>
              <a:t>PROJECT CODE RESULTS</a:t>
            </a:r>
            <a:r>
              <a:rPr b="1" lang="en"/>
              <a:t>..</a:t>
            </a:r>
            <a:endParaRPr b="1"/>
          </a:p>
        </p:txBody>
      </p:sp>
      <p:sp>
        <p:nvSpPr>
          <p:cNvPr id="228" name="Google Shape;228;p32"/>
          <p:cNvSpPr/>
          <p:nvPr/>
        </p:nvSpPr>
        <p:spPr>
          <a:xfrm>
            <a:off x="4408725" y="2652750"/>
            <a:ext cx="769200" cy="309900"/>
          </a:xfrm>
          <a:prstGeom prst="rightArrow">
            <a:avLst>
              <a:gd fmla="val 50000" name="adj1"/>
              <a:gd fmla="val 50000" name="adj2"/>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4268625" y="1368750"/>
            <a:ext cx="224400" cy="1494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nvSpPr>
        <p:spPr>
          <a:xfrm>
            <a:off x="4610477" y="1293929"/>
            <a:ext cx="619500" cy="3099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t>INPUT</a:t>
            </a:r>
            <a:endParaRPr b="1" i="1" sz="1000"/>
          </a:p>
        </p:txBody>
      </p:sp>
      <p:sp>
        <p:nvSpPr>
          <p:cNvPr id="231" name="Google Shape;231;p32"/>
          <p:cNvSpPr/>
          <p:nvPr/>
        </p:nvSpPr>
        <p:spPr>
          <a:xfrm>
            <a:off x="5084575" y="4545650"/>
            <a:ext cx="224400" cy="149400"/>
          </a:xfrm>
          <a:prstGeom prst="lef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txBox="1"/>
          <p:nvPr/>
        </p:nvSpPr>
        <p:spPr>
          <a:xfrm>
            <a:off x="4252950" y="4469450"/>
            <a:ext cx="769200" cy="3099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t>OUTPUT</a:t>
            </a:r>
            <a:endParaRPr b="1" i="1" sz="1000"/>
          </a:p>
        </p:txBody>
      </p:sp>
      <p:sp>
        <p:nvSpPr>
          <p:cNvPr id="233" name="Google Shape;233;p32"/>
          <p:cNvSpPr txBox="1"/>
          <p:nvPr/>
        </p:nvSpPr>
        <p:spPr>
          <a:xfrm>
            <a:off x="7825" y="1185725"/>
            <a:ext cx="224400" cy="3099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id="234" name="Google Shape;234;p32"/>
          <p:cNvPicPr preferRelativeResize="0"/>
          <p:nvPr/>
        </p:nvPicPr>
        <p:blipFill>
          <a:blip r:embed="rId4">
            <a:alphaModFix/>
          </a:blip>
          <a:stretch>
            <a:fillRect/>
          </a:stretch>
        </p:blipFill>
        <p:spPr>
          <a:xfrm>
            <a:off x="5385175" y="1096650"/>
            <a:ext cx="3479263" cy="3894449"/>
          </a:xfrm>
          <a:prstGeom prst="rect">
            <a:avLst/>
          </a:prstGeom>
          <a:noFill/>
          <a:ln>
            <a:noFill/>
          </a:ln>
        </p:spPr>
      </p:pic>
      <p:pic>
        <p:nvPicPr>
          <p:cNvPr id="235" name="Google Shape;235;p32"/>
          <p:cNvPicPr preferRelativeResize="0"/>
          <p:nvPr/>
        </p:nvPicPr>
        <p:blipFill>
          <a:blip r:embed="rId5">
            <a:alphaModFix/>
          </a:blip>
          <a:stretch>
            <a:fillRect/>
          </a:stretch>
        </p:blipFill>
        <p:spPr>
          <a:xfrm>
            <a:off x="384625" y="1217725"/>
            <a:ext cx="3760526" cy="371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311700" y="371550"/>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b="1" i="1" lang="en"/>
              <a:t>PROJECT CODE RESULTS</a:t>
            </a:r>
            <a:r>
              <a:rPr b="1" lang="en"/>
              <a:t>..</a:t>
            </a:r>
            <a:endParaRPr b="1"/>
          </a:p>
        </p:txBody>
      </p:sp>
      <p:sp>
        <p:nvSpPr>
          <p:cNvPr id="241" name="Google Shape;241;p33"/>
          <p:cNvSpPr/>
          <p:nvPr/>
        </p:nvSpPr>
        <p:spPr>
          <a:xfrm>
            <a:off x="4249400" y="2728950"/>
            <a:ext cx="1153800" cy="309900"/>
          </a:xfrm>
          <a:prstGeom prst="rightArrow">
            <a:avLst>
              <a:gd fmla="val 50000" name="adj1"/>
              <a:gd fmla="val 50000" name="adj2"/>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4116225" y="1292550"/>
            <a:ext cx="224400" cy="1494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nvSpPr>
        <p:spPr>
          <a:xfrm>
            <a:off x="4458050" y="1217775"/>
            <a:ext cx="619500" cy="3099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t>INPUT</a:t>
            </a:r>
            <a:endParaRPr b="1" i="1" sz="1000"/>
          </a:p>
        </p:txBody>
      </p:sp>
      <p:sp>
        <p:nvSpPr>
          <p:cNvPr id="244" name="Google Shape;244;p33"/>
          <p:cNvSpPr/>
          <p:nvPr/>
        </p:nvSpPr>
        <p:spPr>
          <a:xfrm>
            <a:off x="5236975" y="4240850"/>
            <a:ext cx="224400" cy="149400"/>
          </a:xfrm>
          <a:prstGeom prst="lef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nvSpPr>
        <p:spPr>
          <a:xfrm>
            <a:off x="4329150" y="4164650"/>
            <a:ext cx="769200" cy="3099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a:t>OUTPUT</a:t>
            </a:r>
            <a:endParaRPr b="1" i="1" sz="1000"/>
          </a:p>
        </p:txBody>
      </p:sp>
      <p:sp>
        <p:nvSpPr>
          <p:cNvPr id="246" name="Google Shape;246;p33"/>
          <p:cNvSpPr txBox="1"/>
          <p:nvPr/>
        </p:nvSpPr>
        <p:spPr>
          <a:xfrm>
            <a:off x="85475" y="1196400"/>
            <a:ext cx="224400" cy="3099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247" name="Google Shape;247;p33"/>
          <p:cNvPicPr preferRelativeResize="0"/>
          <p:nvPr/>
        </p:nvPicPr>
        <p:blipFill>
          <a:blip r:embed="rId4">
            <a:alphaModFix/>
          </a:blip>
          <a:stretch>
            <a:fillRect/>
          </a:stretch>
        </p:blipFill>
        <p:spPr>
          <a:xfrm>
            <a:off x="462275" y="1096650"/>
            <a:ext cx="3501549" cy="3522879"/>
          </a:xfrm>
          <a:prstGeom prst="rect">
            <a:avLst/>
          </a:prstGeom>
          <a:noFill/>
          <a:ln>
            <a:noFill/>
          </a:ln>
        </p:spPr>
      </p:pic>
      <p:pic>
        <p:nvPicPr>
          <p:cNvPr id="248" name="Google Shape;248;p33"/>
          <p:cNvPicPr preferRelativeResize="0"/>
          <p:nvPr/>
        </p:nvPicPr>
        <p:blipFill>
          <a:blip r:embed="rId5">
            <a:alphaModFix/>
          </a:blip>
          <a:stretch>
            <a:fillRect/>
          </a:stretch>
        </p:blipFill>
        <p:spPr>
          <a:xfrm>
            <a:off x="5613775" y="1096650"/>
            <a:ext cx="3377825" cy="37585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4"/>
          <p:cNvSpPr/>
          <p:nvPr/>
        </p:nvSpPr>
        <p:spPr>
          <a:xfrm>
            <a:off x="1245050" y="1776675"/>
            <a:ext cx="6484800" cy="1101600"/>
          </a:xfrm>
          <a:prstGeom prst="roundRect">
            <a:avLst>
              <a:gd fmla="val 16667" name="adj"/>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b="1" i="1" lang="en" sz="3600"/>
              <a:t>   </a:t>
            </a:r>
            <a:r>
              <a:rPr b="1" i="1" lang="en" sz="3600">
                <a:latin typeface="Comic Sans MS"/>
                <a:ea typeface="Comic Sans MS"/>
                <a:cs typeface="Comic Sans MS"/>
                <a:sym typeface="Comic Sans MS"/>
              </a:rPr>
              <a:t>THANK YOU</a:t>
            </a:r>
            <a:r>
              <a:rPr b="1" i="1" lang="en" sz="3600"/>
              <a:t>..</a:t>
            </a:r>
            <a:endParaRPr b="1" i="1"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261325"/>
            <a:ext cx="8520600" cy="572700"/>
          </a:xfrm>
          <a:prstGeom prst="rect">
            <a:avLst/>
          </a:prstGeom>
          <a:gradFill>
            <a:gsLst>
              <a:gs pos="0">
                <a:srgbClr val="FFC982"/>
              </a:gs>
              <a:gs pos="100000">
                <a:srgbClr val="F58F09"/>
              </a:gs>
            </a:gsLst>
            <a:lin ang="5400012" scaled="0"/>
          </a:gradFill>
        </p:spPr>
        <p:txBody>
          <a:bodyPr anchorCtr="0" anchor="t" bIns="91425" lIns="91425" spcFirstLastPara="1" rIns="91425" wrap="square" tIns="91425">
            <a:noAutofit/>
          </a:bodyPr>
          <a:lstStyle/>
          <a:p>
            <a:pPr indent="0" lvl="0" marL="0" rtl="0" algn="ctr">
              <a:spcBef>
                <a:spcPts val="0"/>
              </a:spcBef>
              <a:spcAft>
                <a:spcPts val="1600"/>
              </a:spcAft>
              <a:buNone/>
            </a:pPr>
            <a:r>
              <a:rPr b="1" lang="en"/>
              <a:t>OBJECTIVE</a:t>
            </a:r>
            <a:endParaRPr sz="3800">
              <a:solidFill>
                <a:schemeClr val="lt1"/>
              </a:solidFill>
            </a:endParaRPr>
          </a:p>
        </p:txBody>
      </p:sp>
      <p:sp>
        <p:nvSpPr>
          <p:cNvPr id="71" name="Google Shape;71;p15"/>
          <p:cNvSpPr txBox="1"/>
          <p:nvPr>
            <p:ph idx="1" type="body"/>
          </p:nvPr>
        </p:nvSpPr>
        <p:spPr>
          <a:xfrm>
            <a:off x="311700" y="987050"/>
            <a:ext cx="8520600" cy="33129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solidFill>
                  <a:schemeClr val="dk1"/>
                </a:solidFill>
              </a:rPr>
              <a:t>This application provides a complete course Time table for each year of university satisfying the constraints below: </a:t>
            </a:r>
            <a:endParaRPr>
              <a:solidFill>
                <a:schemeClr val="dk1"/>
              </a:solidFill>
            </a:endParaRPr>
          </a:p>
          <a:p>
            <a:pPr indent="-342900" lvl="0" marL="1371600" rtl="0" algn="l">
              <a:lnSpc>
                <a:spcPct val="100000"/>
              </a:lnSpc>
              <a:spcBef>
                <a:spcPts val="1600"/>
              </a:spcBef>
              <a:spcAft>
                <a:spcPts val="0"/>
              </a:spcAft>
              <a:buClr>
                <a:schemeClr val="dk1"/>
              </a:buClr>
              <a:buSzPts val="1800"/>
              <a:buAutoNum type="arabicPeriod"/>
            </a:pPr>
            <a:r>
              <a:rPr lang="en">
                <a:solidFill>
                  <a:schemeClr val="dk1"/>
                </a:solidFill>
              </a:rPr>
              <a:t> </a:t>
            </a:r>
            <a:r>
              <a:rPr lang="en">
                <a:solidFill>
                  <a:schemeClr val="dk1"/>
                </a:solidFill>
              </a:rPr>
              <a:t>Course having a common student or such constraints must not be scheduled in the same slot</a:t>
            </a:r>
            <a:r>
              <a:rPr lang="en">
                <a:solidFill>
                  <a:schemeClr val="dk1"/>
                </a:solidFill>
              </a:rPr>
              <a:t> </a:t>
            </a:r>
            <a:endParaRPr>
              <a:solidFill>
                <a:schemeClr val="dk1"/>
              </a:solidFill>
            </a:endParaRPr>
          </a:p>
          <a:p>
            <a:pPr indent="-342900" lvl="0" marL="1371600" rtl="0" algn="l">
              <a:lnSpc>
                <a:spcPct val="100000"/>
              </a:lnSpc>
              <a:spcBef>
                <a:spcPts val="0"/>
              </a:spcBef>
              <a:spcAft>
                <a:spcPts val="0"/>
              </a:spcAft>
              <a:buClr>
                <a:schemeClr val="dk1"/>
              </a:buClr>
              <a:buSzPts val="1800"/>
              <a:buAutoNum type="arabicPeriod"/>
            </a:pPr>
            <a:r>
              <a:rPr lang="en">
                <a:solidFill>
                  <a:schemeClr val="dk1"/>
                </a:solidFill>
              </a:rPr>
              <a:t>Number of slots available in a day</a:t>
            </a:r>
            <a:endParaRPr>
              <a:solidFill>
                <a:schemeClr val="dk1"/>
              </a:solidFill>
            </a:endParaRPr>
          </a:p>
          <a:p>
            <a:pPr indent="-342900" lvl="0" marL="1371600" rtl="0" algn="l">
              <a:lnSpc>
                <a:spcPct val="100000"/>
              </a:lnSpc>
              <a:spcBef>
                <a:spcPts val="0"/>
              </a:spcBef>
              <a:spcAft>
                <a:spcPts val="0"/>
              </a:spcAft>
              <a:buClr>
                <a:schemeClr val="dk1"/>
              </a:buClr>
              <a:buSzPts val="1800"/>
              <a:buAutoNum type="arabicPeriod"/>
            </a:pPr>
            <a:r>
              <a:rPr lang="en">
                <a:solidFill>
                  <a:schemeClr val="dk1"/>
                </a:solidFill>
              </a:rPr>
              <a:t>Number of credits a course holds (Number of classes to be held in a week for a course) </a:t>
            </a:r>
            <a:endParaRPr>
              <a:solidFill>
                <a:schemeClr val="dk1"/>
              </a:solidFill>
            </a:endParaRPr>
          </a:p>
          <a:p>
            <a:pPr indent="0" lvl="0" marL="457200" rtl="0" algn="l">
              <a:lnSpc>
                <a:spcPct val="100000"/>
              </a:lnSpc>
              <a:spcBef>
                <a:spcPts val="1600"/>
              </a:spcBef>
              <a:spcAft>
                <a:spcPts val="0"/>
              </a:spcAft>
              <a:buNone/>
            </a:pPr>
            <a:r>
              <a:rPr lang="en">
                <a:solidFill>
                  <a:schemeClr val="dk1"/>
                </a:solidFill>
              </a:rPr>
              <a:t>It will also allot a room to the slot such that no two courses having the same slot are taught in same room.</a:t>
            </a:r>
            <a:endParaRPr>
              <a:solidFill>
                <a:schemeClr val="dk1"/>
              </a:solidFill>
            </a:endParaRPr>
          </a:p>
          <a:p>
            <a:pPr indent="0" lvl="0" marL="0" rtl="0" algn="l">
              <a:lnSpc>
                <a:spcPct val="100000"/>
              </a:lnSpc>
              <a:spcBef>
                <a:spcPts val="1600"/>
              </a:spcBef>
              <a:spcAft>
                <a:spcPts val="1600"/>
              </a:spcAft>
              <a:buNone/>
            </a:pPr>
            <a:r>
              <a:rPr lang="en">
                <a:solidFill>
                  <a:schemeClr val="dk2"/>
                </a:solidFill>
              </a:rPr>
              <a:t>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ctr">
              <a:spcBef>
                <a:spcPts val="0"/>
              </a:spcBef>
              <a:spcAft>
                <a:spcPts val="0"/>
              </a:spcAft>
              <a:buNone/>
            </a:pPr>
            <a:r>
              <a:rPr b="1" lang="en"/>
              <a:t>PROPOSED </a:t>
            </a:r>
            <a:r>
              <a:rPr b="1" lang="en"/>
              <a:t>INPUT FORMAT</a:t>
            </a:r>
            <a:endParaRPr b="1"/>
          </a:p>
        </p:txBody>
      </p:sp>
      <p:sp>
        <p:nvSpPr>
          <p:cNvPr id="77" name="Google Shape;77;p16"/>
          <p:cNvSpPr txBox="1"/>
          <p:nvPr>
            <p:ph idx="1" type="body"/>
          </p:nvPr>
        </p:nvSpPr>
        <p:spPr>
          <a:xfrm>
            <a:off x="311700" y="1152475"/>
            <a:ext cx="8520600" cy="36642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which year:-</a:t>
            </a:r>
            <a:endParaRPr>
              <a:solidFill>
                <a:schemeClr val="dk1"/>
              </a:solidFill>
            </a:endParaRPr>
          </a:p>
          <a:p>
            <a:pPr indent="0" lvl="0" marL="0" rtl="0" algn="l">
              <a:spcBef>
                <a:spcPts val="1600"/>
              </a:spcBef>
              <a:spcAft>
                <a:spcPts val="0"/>
              </a:spcAft>
              <a:buNone/>
            </a:pPr>
            <a:r>
              <a:rPr lang="en">
                <a:solidFill>
                  <a:schemeClr val="dk1"/>
                </a:solidFill>
              </a:rPr>
              <a:t>Enter the number of subjects:-</a:t>
            </a:r>
            <a:endParaRPr>
              <a:solidFill>
                <a:schemeClr val="dk1"/>
              </a:solidFill>
            </a:endParaRPr>
          </a:p>
          <a:p>
            <a:pPr indent="0" lvl="0" marL="0" rtl="0" algn="l">
              <a:spcBef>
                <a:spcPts val="1600"/>
              </a:spcBef>
              <a:spcAft>
                <a:spcPts val="0"/>
              </a:spcAft>
              <a:buNone/>
            </a:pPr>
            <a:r>
              <a:rPr lang="en">
                <a:solidFill>
                  <a:schemeClr val="dk1"/>
                </a:solidFill>
              </a:rPr>
              <a:t>Enter the subjects, codes and credits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rPr lang="en">
                <a:solidFill>
                  <a:schemeClr val="dk1"/>
                </a:solidFill>
              </a:rPr>
              <a:t>	(Checkbox or button) Each student will study each course </a:t>
            </a:r>
            <a:endParaRPr>
              <a:solidFill>
                <a:schemeClr val="dk1"/>
              </a:solidFill>
            </a:endParaRPr>
          </a:p>
        </p:txBody>
      </p:sp>
      <p:sp>
        <p:nvSpPr>
          <p:cNvPr id="78" name="Google Shape;78;p16"/>
          <p:cNvSpPr/>
          <p:nvPr/>
        </p:nvSpPr>
        <p:spPr>
          <a:xfrm>
            <a:off x="2123150" y="1218800"/>
            <a:ext cx="353700" cy="34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9" name="Google Shape;79;p16"/>
          <p:cNvSpPr/>
          <p:nvPr/>
        </p:nvSpPr>
        <p:spPr>
          <a:xfrm>
            <a:off x="3571575" y="1758300"/>
            <a:ext cx="431100" cy="287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graphicFrame>
        <p:nvGraphicFramePr>
          <p:cNvPr id="80" name="Google Shape;80;p16"/>
          <p:cNvGraphicFramePr/>
          <p:nvPr/>
        </p:nvGraphicFramePr>
        <p:xfrm>
          <a:off x="311700" y="2704400"/>
          <a:ext cx="3000000" cy="3000000"/>
        </p:xfrm>
        <a:graphic>
          <a:graphicData uri="http://schemas.openxmlformats.org/drawingml/2006/table">
            <a:tbl>
              <a:tblPr>
                <a:noFill/>
                <a:tableStyleId>{EB501087-E57D-4D7A-8155-BC5A8EA8BC04}</a:tableStyleId>
              </a:tblPr>
              <a:tblGrid>
                <a:gridCol w="1028900"/>
                <a:gridCol w="630850"/>
                <a:gridCol w="774625"/>
                <a:gridCol w="664025"/>
                <a:gridCol w="774600"/>
                <a:gridCol w="774600"/>
                <a:gridCol w="774600"/>
                <a:gridCol w="774600"/>
                <a:gridCol w="774600"/>
                <a:gridCol w="774600"/>
                <a:gridCol w="774600"/>
              </a:tblGrid>
              <a:tr h="381000">
                <a:tc>
                  <a:txBody>
                    <a:bodyPr/>
                    <a:lstStyle/>
                    <a:p>
                      <a:pPr indent="0" lvl="0" marL="0" rtl="0" algn="ctr">
                        <a:spcBef>
                          <a:spcPts val="0"/>
                        </a:spcBef>
                        <a:spcAft>
                          <a:spcPts val="0"/>
                        </a:spcAft>
                        <a:buNone/>
                      </a:pPr>
                      <a:r>
                        <a:rPr b="1" lang="en"/>
                        <a:t>Subjects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Eng.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Maths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CS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Hindi</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Phy.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Chem.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French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DS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Elect.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Mech.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b="1" lang="en"/>
                        <a:t>Code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29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96200">
                <a:tc>
                  <a:txBody>
                    <a:bodyPr/>
                    <a:lstStyle/>
                    <a:p>
                      <a:pPr indent="0" lvl="0" marL="0" rtl="0" algn="ctr">
                        <a:spcBef>
                          <a:spcPts val="0"/>
                        </a:spcBef>
                        <a:spcAft>
                          <a:spcPts val="0"/>
                        </a:spcAft>
                        <a:buNone/>
                      </a:pPr>
                      <a:r>
                        <a:rPr b="1" lang="en"/>
                        <a:t>Credits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81" name="Google Shape;81;p16"/>
          <p:cNvSpPr/>
          <p:nvPr/>
        </p:nvSpPr>
        <p:spPr>
          <a:xfrm>
            <a:off x="442475" y="4319100"/>
            <a:ext cx="276300" cy="287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88" name="Google Shape;88;p17"/>
          <p:cNvGraphicFramePr/>
          <p:nvPr/>
        </p:nvGraphicFramePr>
        <p:xfrm>
          <a:off x="118375" y="476250"/>
          <a:ext cx="3000000" cy="3000000"/>
        </p:xfrm>
        <a:graphic>
          <a:graphicData uri="http://schemas.openxmlformats.org/drawingml/2006/table">
            <a:tbl>
              <a:tblPr>
                <a:noFill/>
                <a:tableStyleId>{EB501087-E57D-4D7A-8155-BC5A8EA8BC04}</a:tableStyleId>
              </a:tblPr>
              <a:tblGrid>
                <a:gridCol w="812800"/>
                <a:gridCol w="812800"/>
                <a:gridCol w="812800"/>
                <a:gridCol w="812800"/>
                <a:gridCol w="812800"/>
                <a:gridCol w="812800"/>
                <a:gridCol w="812800"/>
                <a:gridCol w="812800"/>
                <a:gridCol w="812800"/>
                <a:gridCol w="812800"/>
                <a:gridCol w="812800"/>
              </a:tblGrid>
              <a:tr h="416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Eng.</a:t>
                      </a:r>
                      <a:endParaRPr b="1"/>
                    </a:p>
                  </a:txBody>
                  <a:tcPr marT="91425" marB="91425" marR="91425" marL="91425"/>
                </a:tc>
                <a:tc>
                  <a:txBody>
                    <a:bodyPr/>
                    <a:lstStyle/>
                    <a:p>
                      <a:pPr indent="0" lvl="0" marL="0" rtl="0" algn="l">
                        <a:spcBef>
                          <a:spcPts val="0"/>
                        </a:spcBef>
                        <a:spcAft>
                          <a:spcPts val="0"/>
                        </a:spcAft>
                        <a:buNone/>
                      </a:pPr>
                      <a:r>
                        <a:rPr b="1" lang="en"/>
                        <a:t>Maths</a:t>
                      </a:r>
                      <a:endParaRPr b="1"/>
                    </a:p>
                  </a:txBody>
                  <a:tcPr marT="91425" marB="91425" marR="91425" marL="91425"/>
                </a:tc>
                <a:tc>
                  <a:txBody>
                    <a:bodyPr/>
                    <a:lstStyle/>
                    <a:p>
                      <a:pPr indent="0" lvl="0" marL="0" rtl="0" algn="l">
                        <a:spcBef>
                          <a:spcPts val="0"/>
                        </a:spcBef>
                        <a:spcAft>
                          <a:spcPts val="0"/>
                        </a:spcAft>
                        <a:buNone/>
                      </a:pPr>
                      <a:r>
                        <a:rPr b="1" lang="en"/>
                        <a:t>CS</a:t>
                      </a:r>
                      <a:endParaRPr b="1"/>
                    </a:p>
                  </a:txBody>
                  <a:tcPr marT="91425" marB="91425" marR="91425" marL="91425"/>
                </a:tc>
                <a:tc>
                  <a:txBody>
                    <a:bodyPr/>
                    <a:lstStyle/>
                    <a:p>
                      <a:pPr indent="0" lvl="0" marL="0" rtl="0" algn="l">
                        <a:spcBef>
                          <a:spcPts val="0"/>
                        </a:spcBef>
                        <a:spcAft>
                          <a:spcPts val="0"/>
                        </a:spcAft>
                        <a:buNone/>
                      </a:pPr>
                      <a:r>
                        <a:rPr b="1" lang="en"/>
                        <a:t>Hindi</a:t>
                      </a:r>
                      <a:endParaRPr b="1"/>
                    </a:p>
                  </a:txBody>
                  <a:tcPr marT="91425" marB="91425" marR="91425" marL="91425"/>
                </a:tc>
                <a:tc>
                  <a:txBody>
                    <a:bodyPr/>
                    <a:lstStyle/>
                    <a:p>
                      <a:pPr indent="0" lvl="0" marL="0" rtl="0" algn="l">
                        <a:spcBef>
                          <a:spcPts val="0"/>
                        </a:spcBef>
                        <a:spcAft>
                          <a:spcPts val="0"/>
                        </a:spcAft>
                        <a:buNone/>
                      </a:pPr>
                      <a:r>
                        <a:rPr b="1" lang="en"/>
                        <a:t>Phy.</a:t>
                      </a:r>
                      <a:endParaRPr b="1"/>
                    </a:p>
                  </a:txBody>
                  <a:tcPr marT="91425" marB="91425" marR="91425" marL="91425"/>
                </a:tc>
                <a:tc>
                  <a:txBody>
                    <a:bodyPr/>
                    <a:lstStyle/>
                    <a:p>
                      <a:pPr indent="0" lvl="0" marL="0" rtl="0" algn="l">
                        <a:spcBef>
                          <a:spcPts val="0"/>
                        </a:spcBef>
                        <a:spcAft>
                          <a:spcPts val="0"/>
                        </a:spcAft>
                        <a:buNone/>
                      </a:pPr>
                      <a:r>
                        <a:rPr b="1" lang="en"/>
                        <a:t>Chem.</a:t>
                      </a:r>
                      <a:endParaRPr b="1"/>
                    </a:p>
                  </a:txBody>
                  <a:tcPr marT="91425" marB="91425" marR="91425" marL="91425"/>
                </a:tc>
                <a:tc>
                  <a:txBody>
                    <a:bodyPr/>
                    <a:lstStyle/>
                    <a:p>
                      <a:pPr indent="0" lvl="0" marL="0" rtl="0" algn="l">
                        <a:spcBef>
                          <a:spcPts val="0"/>
                        </a:spcBef>
                        <a:spcAft>
                          <a:spcPts val="0"/>
                        </a:spcAft>
                        <a:buNone/>
                      </a:pPr>
                      <a:r>
                        <a:rPr b="1" lang="en"/>
                        <a:t>French</a:t>
                      </a:r>
                      <a:endParaRPr b="1"/>
                    </a:p>
                  </a:txBody>
                  <a:tcPr marT="91425" marB="91425" marR="91425" marL="91425"/>
                </a:tc>
                <a:tc>
                  <a:txBody>
                    <a:bodyPr/>
                    <a:lstStyle/>
                    <a:p>
                      <a:pPr indent="0" lvl="0" marL="0" rtl="0" algn="l">
                        <a:spcBef>
                          <a:spcPts val="0"/>
                        </a:spcBef>
                        <a:spcAft>
                          <a:spcPts val="0"/>
                        </a:spcAft>
                        <a:buNone/>
                      </a:pPr>
                      <a:r>
                        <a:rPr b="1" lang="en"/>
                        <a:t>DS</a:t>
                      </a:r>
                      <a:endParaRPr b="1"/>
                    </a:p>
                  </a:txBody>
                  <a:tcPr marT="91425" marB="91425" marR="91425" marL="91425"/>
                </a:tc>
                <a:tc>
                  <a:txBody>
                    <a:bodyPr/>
                    <a:lstStyle/>
                    <a:p>
                      <a:pPr indent="0" lvl="0" marL="0" rtl="0" algn="l">
                        <a:spcBef>
                          <a:spcPts val="0"/>
                        </a:spcBef>
                        <a:spcAft>
                          <a:spcPts val="0"/>
                        </a:spcAft>
                        <a:buNone/>
                      </a:pPr>
                      <a:r>
                        <a:rPr b="1" lang="en"/>
                        <a:t>Elect.</a:t>
                      </a:r>
                      <a:endParaRPr b="1"/>
                    </a:p>
                  </a:txBody>
                  <a:tcPr marT="91425" marB="91425" marR="91425" marL="91425"/>
                </a:tc>
                <a:tc>
                  <a:txBody>
                    <a:bodyPr/>
                    <a:lstStyle/>
                    <a:p>
                      <a:pPr indent="0" lvl="0" marL="0" rtl="0" algn="l">
                        <a:spcBef>
                          <a:spcPts val="0"/>
                        </a:spcBef>
                        <a:spcAft>
                          <a:spcPts val="0"/>
                        </a:spcAft>
                        <a:buNone/>
                      </a:pPr>
                      <a:r>
                        <a:rPr b="1" lang="en"/>
                        <a:t>Mech.</a:t>
                      </a:r>
                      <a:endParaRPr b="1"/>
                    </a:p>
                  </a:txBody>
                  <a:tcPr marT="91425" marB="91425" marR="91425" marL="91425"/>
                </a:tc>
              </a:tr>
              <a:tr h="404575">
                <a:tc>
                  <a:txBody>
                    <a:bodyPr/>
                    <a:lstStyle/>
                    <a:p>
                      <a:pPr indent="0" lvl="0" marL="0" rtl="0" algn="l">
                        <a:spcBef>
                          <a:spcPts val="0"/>
                        </a:spcBef>
                        <a:spcAft>
                          <a:spcPts val="0"/>
                        </a:spcAft>
                        <a:buNone/>
                      </a:pPr>
                      <a:r>
                        <a:rPr b="1" lang="en"/>
                        <a:t>Eng.</a:t>
                      </a:r>
                      <a:endParaRPr b="1"/>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Maths</a:t>
                      </a:r>
                      <a:endParaRPr b="1"/>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CS</a:t>
                      </a:r>
                      <a:endParaRPr b="1"/>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Hindi</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Phy.</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Chem.</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French</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DS</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Elect.</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r h="404575">
                <a:tc>
                  <a:txBody>
                    <a:bodyPr/>
                    <a:lstStyle/>
                    <a:p>
                      <a:pPr indent="0" lvl="0" marL="0" rtl="0" algn="l">
                        <a:spcBef>
                          <a:spcPts val="0"/>
                        </a:spcBef>
                        <a:spcAft>
                          <a:spcPts val="0"/>
                        </a:spcAft>
                        <a:buNone/>
                      </a:pPr>
                      <a:r>
                        <a:rPr b="1" lang="en"/>
                        <a:t>Mech.</a:t>
                      </a:r>
                      <a:endParaRPr b="1"/>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c>
                  <a:txBody>
                    <a:bodyPr/>
                    <a:lstStyle/>
                    <a:p>
                      <a:pPr indent="0" lvl="0" marL="0" rtl="0" algn="l">
                        <a:spcBef>
                          <a:spcPts val="0"/>
                        </a:spcBef>
                        <a:spcAft>
                          <a:spcPts val="0"/>
                        </a:spcAft>
                        <a:buNone/>
                      </a:pPr>
                      <a:r>
                        <a:rPr lang="en"/>
                        <a:t>N</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t>GRAPH</a:t>
            </a:r>
            <a:r>
              <a:rPr b="1" lang="en" sz="1500"/>
              <a:t> :--</a:t>
            </a:r>
            <a:endParaRPr sz="1500"/>
          </a:p>
        </p:txBody>
      </p:sp>
      <p:sp>
        <p:nvSpPr>
          <p:cNvPr id="94" name="Google Shape;94;p18"/>
          <p:cNvSpPr txBox="1"/>
          <p:nvPr>
            <p:ph idx="1" type="body"/>
          </p:nvPr>
        </p:nvSpPr>
        <p:spPr>
          <a:xfrm>
            <a:off x="188175" y="1092600"/>
            <a:ext cx="8520600" cy="40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95" name="Google Shape;95;p18"/>
          <p:cNvSpPr txBox="1"/>
          <p:nvPr/>
        </p:nvSpPr>
        <p:spPr>
          <a:xfrm>
            <a:off x="3154550" y="202105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2074500" y="1849950"/>
            <a:ext cx="2781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4234575" y="165207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38</a:t>
            </a:r>
            <a:endParaRPr b="1" sz="800"/>
          </a:p>
        </p:txBody>
      </p:sp>
      <p:sp>
        <p:nvSpPr>
          <p:cNvPr id="98" name="Google Shape;98;p18"/>
          <p:cNvSpPr/>
          <p:nvPr/>
        </p:nvSpPr>
        <p:spPr>
          <a:xfrm>
            <a:off x="6939975" y="1213650"/>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37</a:t>
            </a:r>
            <a:endParaRPr b="1" sz="800"/>
          </a:p>
        </p:txBody>
      </p:sp>
      <p:sp>
        <p:nvSpPr>
          <p:cNvPr id="99" name="Google Shape;99;p18"/>
          <p:cNvSpPr/>
          <p:nvPr/>
        </p:nvSpPr>
        <p:spPr>
          <a:xfrm>
            <a:off x="1570575" y="120162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29</a:t>
            </a:r>
            <a:endParaRPr b="1" sz="800"/>
          </a:p>
        </p:txBody>
      </p:sp>
      <p:sp>
        <p:nvSpPr>
          <p:cNvPr id="100" name="Google Shape;100;p18"/>
          <p:cNvSpPr/>
          <p:nvPr/>
        </p:nvSpPr>
        <p:spPr>
          <a:xfrm>
            <a:off x="2539675" y="2128050"/>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30</a:t>
            </a:r>
            <a:endParaRPr b="1" sz="800"/>
          </a:p>
        </p:txBody>
      </p:sp>
      <p:sp>
        <p:nvSpPr>
          <p:cNvPr id="101" name="Google Shape;101;p18"/>
          <p:cNvSpPr/>
          <p:nvPr/>
        </p:nvSpPr>
        <p:spPr>
          <a:xfrm>
            <a:off x="6077775" y="2019750"/>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36</a:t>
            </a:r>
            <a:endParaRPr b="1" sz="800"/>
          </a:p>
        </p:txBody>
      </p:sp>
      <p:sp>
        <p:nvSpPr>
          <p:cNvPr id="102" name="Google Shape;102;p18"/>
          <p:cNvSpPr/>
          <p:nvPr/>
        </p:nvSpPr>
        <p:spPr>
          <a:xfrm>
            <a:off x="1570575" y="271457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31</a:t>
            </a:r>
            <a:endParaRPr b="1" sz="800"/>
          </a:p>
        </p:txBody>
      </p:sp>
      <p:sp>
        <p:nvSpPr>
          <p:cNvPr id="103" name="Google Shape;103;p18"/>
          <p:cNvSpPr/>
          <p:nvPr/>
        </p:nvSpPr>
        <p:spPr>
          <a:xfrm>
            <a:off x="6985125" y="263862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35</a:t>
            </a:r>
            <a:endParaRPr b="1" sz="800"/>
          </a:p>
        </p:txBody>
      </p:sp>
      <p:sp>
        <p:nvSpPr>
          <p:cNvPr id="104" name="Google Shape;104;p18"/>
          <p:cNvSpPr/>
          <p:nvPr/>
        </p:nvSpPr>
        <p:spPr>
          <a:xfrm>
            <a:off x="4297250" y="397892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33</a:t>
            </a:r>
            <a:endParaRPr b="1" sz="800"/>
          </a:p>
        </p:txBody>
      </p:sp>
      <p:sp>
        <p:nvSpPr>
          <p:cNvPr id="105" name="Google Shape;105;p18"/>
          <p:cNvSpPr/>
          <p:nvPr/>
        </p:nvSpPr>
        <p:spPr>
          <a:xfrm>
            <a:off x="5013825" y="4576625"/>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34</a:t>
            </a:r>
            <a:endParaRPr b="1" sz="800"/>
          </a:p>
        </p:txBody>
      </p:sp>
      <p:sp>
        <p:nvSpPr>
          <p:cNvPr id="106" name="Google Shape;106;p18"/>
          <p:cNvSpPr/>
          <p:nvPr/>
        </p:nvSpPr>
        <p:spPr>
          <a:xfrm>
            <a:off x="3580800" y="4576700"/>
            <a:ext cx="427800" cy="36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32</a:t>
            </a:r>
            <a:endParaRPr b="1" sz="800"/>
          </a:p>
        </p:txBody>
      </p:sp>
      <p:cxnSp>
        <p:nvCxnSpPr>
          <p:cNvPr id="107" name="Google Shape;107;p18"/>
          <p:cNvCxnSpPr>
            <a:stCxn id="99" idx="5"/>
            <a:endCxn id="100" idx="1"/>
          </p:cNvCxnSpPr>
          <p:nvPr/>
        </p:nvCxnSpPr>
        <p:spPr>
          <a:xfrm>
            <a:off x="1935725" y="1516586"/>
            <a:ext cx="666600" cy="6654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18"/>
          <p:cNvCxnSpPr>
            <a:stCxn id="100" idx="3"/>
            <a:endCxn id="102" idx="7"/>
          </p:cNvCxnSpPr>
          <p:nvPr/>
        </p:nvCxnSpPr>
        <p:spPr>
          <a:xfrm flipH="1">
            <a:off x="1935725" y="2443011"/>
            <a:ext cx="666600" cy="3255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8"/>
          <p:cNvCxnSpPr>
            <a:stCxn id="99" idx="4"/>
            <a:endCxn id="102" idx="0"/>
          </p:cNvCxnSpPr>
          <p:nvPr/>
        </p:nvCxnSpPr>
        <p:spPr>
          <a:xfrm>
            <a:off x="1784475" y="1570625"/>
            <a:ext cx="0" cy="11439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8"/>
          <p:cNvCxnSpPr>
            <a:stCxn id="97" idx="4"/>
            <a:endCxn id="104" idx="0"/>
          </p:cNvCxnSpPr>
          <p:nvPr/>
        </p:nvCxnSpPr>
        <p:spPr>
          <a:xfrm>
            <a:off x="4448475" y="2021075"/>
            <a:ext cx="62700" cy="19578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8"/>
          <p:cNvCxnSpPr>
            <a:stCxn id="98" idx="3"/>
            <a:endCxn id="101" idx="7"/>
          </p:cNvCxnSpPr>
          <p:nvPr/>
        </p:nvCxnSpPr>
        <p:spPr>
          <a:xfrm flipH="1">
            <a:off x="6442825" y="1528611"/>
            <a:ext cx="559800" cy="5451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8"/>
          <p:cNvCxnSpPr>
            <a:stCxn id="98" idx="4"/>
            <a:endCxn id="103" idx="0"/>
          </p:cNvCxnSpPr>
          <p:nvPr/>
        </p:nvCxnSpPr>
        <p:spPr>
          <a:xfrm>
            <a:off x="7153875" y="1582650"/>
            <a:ext cx="45300" cy="10560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8"/>
          <p:cNvCxnSpPr>
            <a:stCxn id="101" idx="5"/>
            <a:endCxn id="103" idx="1"/>
          </p:cNvCxnSpPr>
          <p:nvPr/>
        </p:nvCxnSpPr>
        <p:spPr>
          <a:xfrm>
            <a:off x="6442925" y="2334711"/>
            <a:ext cx="604800" cy="3579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8"/>
          <p:cNvCxnSpPr>
            <a:stCxn id="104" idx="5"/>
            <a:endCxn id="105" idx="2"/>
          </p:cNvCxnSpPr>
          <p:nvPr/>
        </p:nvCxnSpPr>
        <p:spPr>
          <a:xfrm>
            <a:off x="4662400" y="4293886"/>
            <a:ext cx="351300" cy="4671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8"/>
          <p:cNvCxnSpPr>
            <a:stCxn id="104" idx="3"/>
            <a:endCxn id="106" idx="6"/>
          </p:cNvCxnSpPr>
          <p:nvPr/>
        </p:nvCxnSpPr>
        <p:spPr>
          <a:xfrm flipH="1">
            <a:off x="4008600" y="4293886"/>
            <a:ext cx="351300" cy="46740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8"/>
          <p:cNvCxnSpPr>
            <a:stCxn id="106" idx="5"/>
            <a:endCxn id="105" idx="3"/>
          </p:cNvCxnSpPr>
          <p:nvPr/>
        </p:nvCxnSpPr>
        <p:spPr>
          <a:xfrm>
            <a:off x="3945950" y="4891661"/>
            <a:ext cx="1130400" cy="0"/>
          </a:xfrm>
          <a:prstGeom prst="straightConnector1">
            <a:avLst/>
          </a:prstGeom>
          <a:noFill/>
          <a:ln cap="flat" cmpd="sng" w="9525">
            <a:solidFill>
              <a:schemeClr val="dk2"/>
            </a:solidFill>
            <a:prstDash val="solid"/>
            <a:round/>
            <a:headEnd len="med" w="med" type="none"/>
            <a:tailEnd len="med" w="med" type="none"/>
          </a:ln>
        </p:spPr>
      </p:cxnSp>
      <p:cxnSp>
        <p:nvCxnSpPr>
          <p:cNvPr id="117" name="Google Shape;117;p18"/>
          <p:cNvCxnSpPr>
            <a:stCxn id="97" idx="4"/>
            <a:endCxn id="105" idx="0"/>
          </p:cNvCxnSpPr>
          <p:nvPr/>
        </p:nvCxnSpPr>
        <p:spPr>
          <a:xfrm>
            <a:off x="4448475" y="2021075"/>
            <a:ext cx="779400" cy="255570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8"/>
          <p:cNvCxnSpPr>
            <a:stCxn id="97" idx="4"/>
            <a:endCxn id="106" idx="0"/>
          </p:cNvCxnSpPr>
          <p:nvPr/>
        </p:nvCxnSpPr>
        <p:spPr>
          <a:xfrm flipH="1">
            <a:off x="3794775" y="2021075"/>
            <a:ext cx="653700" cy="25557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18"/>
          <p:cNvCxnSpPr>
            <a:stCxn id="97" idx="5"/>
            <a:endCxn id="103" idx="3"/>
          </p:cNvCxnSpPr>
          <p:nvPr/>
        </p:nvCxnSpPr>
        <p:spPr>
          <a:xfrm>
            <a:off x="4599725" y="1967036"/>
            <a:ext cx="2448000" cy="9867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8"/>
          <p:cNvCxnSpPr>
            <a:stCxn id="97" idx="7"/>
            <a:endCxn id="98" idx="1"/>
          </p:cNvCxnSpPr>
          <p:nvPr/>
        </p:nvCxnSpPr>
        <p:spPr>
          <a:xfrm flipH="1" rot="10800000">
            <a:off x="4599725" y="1267814"/>
            <a:ext cx="2403000" cy="4383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8"/>
          <p:cNvCxnSpPr>
            <a:stCxn id="97" idx="6"/>
            <a:endCxn id="101" idx="2"/>
          </p:cNvCxnSpPr>
          <p:nvPr/>
        </p:nvCxnSpPr>
        <p:spPr>
          <a:xfrm>
            <a:off x="4662375" y="1836575"/>
            <a:ext cx="1415400" cy="3678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8"/>
          <p:cNvCxnSpPr>
            <a:endCxn id="97" idx="1"/>
          </p:cNvCxnSpPr>
          <p:nvPr/>
        </p:nvCxnSpPr>
        <p:spPr>
          <a:xfrm>
            <a:off x="1998325" y="1386014"/>
            <a:ext cx="2298900" cy="3201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18"/>
          <p:cNvCxnSpPr>
            <a:stCxn id="100" idx="6"/>
            <a:endCxn id="97" idx="2"/>
          </p:cNvCxnSpPr>
          <p:nvPr/>
        </p:nvCxnSpPr>
        <p:spPr>
          <a:xfrm flipH="1" rot="10800000">
            <a:off x="2967475" y="1836450"/>
            <a:ext cx="1267200" cy="4761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18"/>
          <p:cNvCxnSpPr>
            <a:stCxn id="97" idx="3"/>
            <a:endCxn id="102" idx="5"/>
          </p:cNvCxnSpPr>
          <p:nvPr/>
        </p:nvCxnSpPr>
        <p:spPr>
          <a:xfrm flipH="1">
            <a:off x="1935625" y="1967036"/>
            <a:ext cx="2361600" cy="106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idx="1" type="body"/>
          </p:nvPr>
        </p:nvSpPr>
        <p:spPr>
          <a:xfrm>
            <a:off x="311700" y="4146600"/>
            <a:ext cx="8520600" cy="422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chemeClr val="dk1"/>
              </a:solidFill>
            </a:endParaRPr>
          </a:p>
        </p:txBody>
      </p:sp>
      <p:sp>
        <p:nvSpPr>
          <p:cNvPr id="130" name="Google Shape;130;p19"/>
          <p:cNvSpPr/>
          <p:nvPr/>
        </p:nvSpPr>
        <p:spPr>
          <a:xfrm>
            <a:off x="685500" y="2041050"/>
            <a:ext cx="7773000" cy="1061400"/>
          </a:xfrm>
          <a:prstGeom prst="roundRect">
            <a:avLst>
              <a:gd fmla="val 16667" name="adj"/>
            </a:avLst>
          </a:prstGeom>
          <a:gradFill>
            <a:gsLst>
              <a:gs pos="0">
                <a:srgbClr val="FFC982"/>
              </a:gs>
              <a:gs pos="100000">
                <a:srgbClr val="F58F0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dk1"/>
                </a:solidFill>
              </a:rPr>
              <a:t>PROPOSED OUTPUT FORMAT</a:t>
            </a:r>
            <a:endParaRPr b="1"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1" type="body"/>
          </p:nvPr>
        </p:nvSpPr>
        <p:spPr>
          <a:xfrm>
            <a:off x="311700" y="129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37" name="Google Shape;137;p20"/>
          <p:cNvGraphicFramePr/>
          <p:nvPr/>
        </p:nvGraphicFramePr>
        <p:xfrm>
          <a:off x="127575" y="165875"/>
          <a:ext cx="3000000" cy="3000000"/>
        </p:xfrm>
        <a:graphic>
          <a:graphicData uri="http://schemas.openxmlformats.org/drawingml/2006/table">
            <a:tbl>
              <a:tblPr>
                <a:noFill/>
                <a:tableStyleId>{EB501087-E57D-4D7A-8155-BC5A8EA8BC04}</a:tableStyleId>
              </a:tblPr>
              <a:tblGrid>
                <a:gridCol w="1028775"/>
                <a:gridCol w="1640550"/>
                <a:gridCol w="1482925"/>
                <a:gridCol w="1440575"/>
                <a:gridCol w="1398225"/>
                <a:gridCol w="1398225"/>
              </a:tblGrid>
              <a:tr h="556025">
                <a:tc>
                  <a:txBody>
                    <a:bodyPr/>
                    <a:lstStyle/>
                    <a:p>
                      <a:pPr indent="0" lvl="0" marL="0" rtl="0" algn="ctr">
                        <a:spcBef>
                          <a:spcPts val="0"/>
                        </a:spcBef>
                        <a:spcAft>
                          <a:spcPts val="0"/>
                        </a:spcAft>
                        <a:buNone/>
                      </a:pPr>
                      <a:r>
                        <a:rPr b="1" lang="en"/>
                        <a:t>4th Year</a:t>
                      </a:r>
                      <a:endParaRPr b="1"/>
                    </a:p>
                  </a:txBody>
                  <a:tcPr marT="91425" marB="91425" marR="91425" marL="91425"/>
                </a:tc>
                <a:tc>
                  <a:txBody>
                    <a:bodyPr/>
                    <a:lstStyle/>
                    <a:p>
                      <a:pPr indent="0" lvl="0" marL="0" rtl="0" algn="ctr">
                        <a:spcBef>
                          <a:spcPts val="0"/>
                        </a:spcBef>
                        <a:spcAft>
                          <a:spcPts val="0"/>
                        </a:spcAft>
                        <a:buNone/>
                      </a:pPr>
                      <a:r>
                        <a:rPr b="1" lang="en"/>
                        <a:t>Mon</a:t>
                      </a:r>
                      <a:endParaRPr b="1"/>
                    </a:p>
                  </a:txBody>
                  <a:tcPr marT="91425" marB="91425" marR="91425" marL="91425"/>
                </a:tc>
                <a:tc>
                  <a:txBody>
                    <a:bodyPr/>
                    <a:lstStyle/>
                    <a:p>
                      <a:pPr indent="0" lvl="0" marL="0" rtl="0" algn="ctr">
                        <a:spcBef>
                          <a:spcPts val="0"/>
                        </a:spcBef>
                        <a:spcAft>
                          <a:spcPts val="0"/>
                        </a:spcAft>
                        <a:buNone/>
                      </a:pPr>
                      <a:r>
                        <a:rPr b="1" lang="en"/>
                        <a:t>Tue</a:t>
                      </a:r>
                      <a:endParaRPr b="1"/>
                    </a:p>
                  </a:txBody>
                  <a:tcPr marT="91425" marB="91425" marR="91425" marL="91425"/>
                </a:tc>
                <a:tc>
                  <a:txBody>
                    <a:bodyPr/>
                    <a:lstStyle/>
                    <a:p>
                      <a:pPr indent="0" lvl="0" marL="0" rtl="0" algn="ctr">
                        <a:spcBef>
                          <a:spcPts val="0"/>
                        </a:spcBef>
                        <a:spcAft>
                          <a:spcPts val="0"/>
                        </a:spcAft>
                        <a:buNone/>
                      </a:pPr>
                      <a:r>
                        <a:rPr b="1" lang="en"/>
                        <a:t>Wed</a:t>
                      </a:r>
                      <a:endParaRPr b="1"/>
                    </a:p>
                  </a:txBody>
                  <a:tcPr marT="91425" marB="91425" marR="91425" marL="91425"/>
                </a:tc>
                <a:tc>
                  <a:txBody>
                    <a:bodyPr/>
                    <a:lstStyle/>
                    <a:p>
                      <a:pPr indent="0" lvl="0" marL="0" rtl="0" algn="ctr">
                        <a:spcBef>
                          <a:spcPts val="0"/>
                        </a:spcBef>
                        <a:spcAft>
                          <a:spcPts val="0"/>
                        </a:spcAft>
                        <a:buNone/>
                      </a:pPr>
                      <a:r>
                        <a:rPr b="1" lang="en"/>
                        <a:t>Thu</a:t>
                      </a:r>
                      <a:endParaRPr b="1"/>
                    </a:p>
                  </a:txBody>
                  <a:tcPr marT="91425" marB="91425" marR="91425" marL="91425"/>
                </a:tc>
                <a:tc>
                  <a:txBody>
                    <a:bodyPr/>
                    <a:lstStyle/>
                    <a:p>
                      <a:pPr indent="0" lvl="0" marL="0" rtl="0" algn="ctr">
                        <a:spcBef>
                          <a:spcPts val="0"/>
                        </a:spcBef>
                        <a:spcAft>
                          <a:spcPts val="0"/>
                        </a:spcAft>
                        <a:buNone/>
                      </a:pPr>
                      <a:r>
                        <a:rPr b="1" lang="en"/>
                        <a:t>Fri</a:t>
                      </a:r>
                      <a:endParaRPr b="1"/>
                    </a:p>
                  </a:txBody>
                  <a:tcPr marT="91425" marB="91425" marR="91425" marL="91425"/>
                </a:tc>
              </a:tr>
              <a:tr h="1102700">
                <a:tc>
                  <a:txBody>
                    <a:bodyPr/>
                    <a:lstStyle/>
                    <a:p>
                      <a:pPr indent="0" lvl="0" marL="0" rtl="0" algn="ctr">
                        <a:spcBef>
                          <a:spcPts val="0"/>
                        </a:spcBef>
                        <a:spcAft>
                          <a:spcPts val="0"/>
                        </a:spcAft>
                        <a:buNone/>
                      </a:pPr>
                      <a:r>
                        <a:rPr b="1" lang="en"/>
                        <a:t>S1</a:t>
                      </a:r>
                      <a:endParaRPr b="1"/>
                    </a:p>
                  </a:txBody>
                  <a:tcPr marT="91425" marB="91425" marR="91425" marL="91425"/>
                </a:tc>
                <a:tc>
                  <a:txBody>
                    <a:bodyPr/>
                    <a:lstStyle/>
                    <a:p>
                      <a:pPr indent="0" lvl="0" marL="0" rtl="0" algn="ctr">
                        <a:spcBef>
                          <a:spcPts val="0"/>
                        </a:spcBef>
                        <a:spcAft>
                          <a:spcPts val="0"/>
                        </a:spcAft>
                        <a:buNone/>
                      </a:pPr>
                      <a:r>
                        <a:rPr lang="en" sz="1000">
                          <a:solidFill>
                            <a:schemeClr val="dk1"/>
                          </a:solidFill>
                        </a:rPr>
                        <a:t>English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 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Hindi</a:t>
                      </a:r>
                      <a:endParaRPr sz="1000">
                        <a:solidFill>
                          <a:schemeClr val="dk1"/>
                        </a:solidFill>
                      </a:endParaRPr>
                    </a:p>
                    <a:p>
                      <a:pPr indent="0" lvl="0" marL="0" rtl="0" algn="ctr">
                        <a:spcBef>
                          <a:spcPts val="0"/>
                        </a:spcBef>
                        <a:spcAft>
                          <a:spcPts val="0"/>
                        </a:spcAft>
                        <a:buNone/>
                      </a:pPr>
                      <a:r>
                        <a:rPr b="1" lang="en" sz="1000"/>
                        <a:t>R9</a:t>
                      </a:r>
                      <a:endParaRPr b="1" sz="1000"/>
                    </a:p>
                    <a:p>
                      <a:pPr indent="0" lvl="0" marL="0" rtl="0" algn="ctr">
                        <a:spcBef>
                          <a:spcPts val="0"/>
                        </a:spcBef>
                        <a:spcAft>
                          <a:spcPts val="0"/>
                        </a:spcAft>
                        <a:buNone/>
                      </a:pPr>
                      <a:r>
                        <a:rPr lang="en" sz="1000"/>
                        <a:t>French</a:t>
                      </a:r>
                      <a:endParaRPr sz="1000"/>
                    </a:p>
                    <a:p>
                      <a:pPr indent="0" lvl="0" marL="0" rtl="0" algn="ctr">
                        <a:spcBef>
                          <a:spcPts val="0"/>
                        </a:spcBef>
                        <a:spcAft>
                          <a:spcPts val="0"/>
                        </a:spcAft>
                        <a:buNone/>
                      </a:pPr>
                      <a:r>
                        <a:rPr b="1" lang="en" sz="1000"/>
                        <a:t>R10</a:t>
                      </a:r>
                      <a:endParaRPr b="1"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English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 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Hindi</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R9</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French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R10</a:t>
                      </a:r>
                      <a:endParaRPr b="1" sz="1000">
                        <a:solidFill>
                          <a:schemeClr val="dk1"/>
                        </a:solidFill>
                      </a:endParaRPr>
                    </a:p>
                    <a:p>
                      <a:pPr indent="0" lvl="0" marL="0" rtl="0" algn="ctr">
                        <a:spcBef>
                          <a:spcPts val="0"/>
                        </a:spcBef>
                        <a:spcAft>
                          <a:spcPts val="0"/>
                        </a:spcAft>
                        <a:buNone/>
                      </a:pPr>
                      <a:r>
                        <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English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 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Hindi</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R9</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French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R10</a:t>
                      </a:r>
                      <a:endParaRPr sz="1000">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English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 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Hindi</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R9</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French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R10</a:t>
                      </a:r>
                      <a:endParaRPr sz="1000">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English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 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Hindi</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R9</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French</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R10</a:t>
                      </a:r>
                      <a:endParaRPr sz="1000">
                        <a:solidFill>
                          <a:schemeClr val="dk1"/>
                        </a:solidFill>
                      </a:endParaRPr>
                    </a:p>
                  </a:txBody>
                  <a:tcPr marT="91425" marB="91425" marR="91425" marL="91425"/>
                </a:tc>
              </a:tr>
              <a:tr h="924750">
                <a:tc>
                  <a:txBody>
                    <a:bodyPr/>
                    <a:lstStyle/>
                    <a:p>
                      <a:pPr indent="0" lvl="0" marL="0" rtl="0" algn="ctr">
                        <a:spcBef>
                          <a:spcPts val="0"/>
                        </a:spcBef>
                        <a:spcAft>
                          <a:spcPts val="0"/>
                        </a:spcAft>
                        <a:buNone/>
                      </a:pPr>
                      <a:r>
                        <a:rPr b="1" lang="en"/>
                        <a:t>S2</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ctr">
                        <a:spcBef>
                          <a:spcPts val="0"/>
                        </a:spcBef>
                        <a:spcAft>
                          <a:spcPts val="0"/>
                        </a:spcAft>
                        <a:buClr>
                          <a:schemeClr val="dk1"/>
                        </a:buClr>
                        <a:buSzPts val="1100"/>
                        <a:buFont typeface="Arial"/>
                        <a:buNone/>
                      </a:pPr>
                      <a:r>
                        <a:t/>
                      </a:r>
                      <a:endParaRPr sz="1000"/>
                    </a:p>
                  </a:txBody>
                  <a:tcPr marT="91425" marB="91425" marR="91425" marL="91425"/>
                </a:tc>
                <a:tc>
                  <a:txBody>
                    <a:bodyPr/>
                    <a:lstStyle/>
                    <a:p>
                      <a:pPr indent="0" lvl="0" marL="0" rtl="0" algn="ctr">
                        <a:spcBef>
                          <a:spcPts val="0"/>
                        </a:spcBef>
                        <a:spcAft>
                          <a:spcPts val="0"/>
                        </a:spcAft>
                        <a:buNone/>
                      </a:pPr>
                      <a:r>
                        <a:rPr lang="en" sz="1000"/>
                        <a:t>Maths</a:t>
                      </a:r>
                      <a:endParaRPr sz="1000"/>
                    </a:p>
                    <a:p>
                      <a:pPr indent="0" lvl="0" marL="0" rtl="0" algn="ctr">
                        <a:spcBef>
                          <a:spcPts val="0"/>
                        </a:spcBef>
                        <a:spcAft>
                          <a:spcPts val="0"/>
                        </a:spcAft>
                        <a:buNone/>
                      </a:pPr>
                      <a:r>
                        <a:rPr b="1" lang="en" sz="1000"/>
                        <a:t>R8</a:t>
                      </a:r>
                      <a:endParaRPr b="1" sz="1000"/>
                    </a:p>
                    <a:p>
                      <a:pPr indent="0" lvl="0" marL="0" rtl="0" algn="ctr">
                        <a:spcBef>
                          <a:spcPts val="0"/>
                        </a:spcBef>
                        <a:spcAft>
                          <a:spcPts val="0"/>
                        </a:spcAft>
                        <a:buNone/>
                      </a:pPr>
                      <a:r>
                        <a:rPr lang="en" sz="1000"/>
                        <a:t>Physics</a:t>
                      </a:r>
                      <a:endParaRPr sz="1000"/>
                    </a:p>
                    <a:p>
                      <a:pPr indent="0" lvl="0" marL="0" rtl="0" algn="ctr">
                        <a:spcBef>
                          <a:spcPts val="0"/>
                        </a:spcBef>
                        <a:spcAft>
                          <a:spcPts val="0"/>
                        </a:spcAft>
                        <a:buNone/>
                      </a:pPr>
                      <a:r>
                        <a:rPr b="1" lang="en" sz="1000"/>
                        <a:t>R9</a:t>
                      </a:r>
                      <a:endParaRPr b="1" sz="1000"/>
                    </a:p>
                    <a:p>
                      <a:pPr indent="0" lvl="0" marL="0" rtl="0" algn="ctr">
                        <a:spcBef>
                          <a:spcPts val="0"/>
                        </a:spcBef>
                        <a:spcAft>
                          <a:spcPts val="0"/>
                        </a:spcAft>
                        <a:buNone/>
                      </a:pPr>
                      <a:r>
                        <a:rPr lang="en" sz="1000"/>
                        <a:t>DS</a:t>
                      </a:r>
                      <a:endParaRPr sz="1000"/>
                    </a:p>
                    <a:p>
                      <a:pPr indent="0" lvl="0" marL="0" rtl="0" algn="ctr">
                        <a:spcBef>
                          <a:spcPts val="0"/>
                        </a:spcBef>
                        <a:spcAft>
                          <a:spcPts val="0"/>
                        </a:spcAft>
                        <a:buNone/>
                      </a:pPr>
                      <a:r>
                        <a:rPr b="1" lang="en" sz="1000"/>
                        <a:t>R10</a:t>
                      </a:r>
                      <a:endParaRPr b="1"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Maths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R8</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Physics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R9</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DS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R10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txBody>
                  <a:tcPr marT="91425" marB="91425" marR="91425" marL="91425"/>
                </a:tc>
              </a:tr>
              <a:tr h="1053200">
                <a:tc>
                  <a:txBody>
                    <a:bodyPr/>
                    <a:lstStyle/>
                    <a:p>
                      <a:pPr indent="0" lvl="0" marL="0" rtl="0" algn="ctr">
                        <a:spcBef>
                          <a:spcPts val="0"/>
                        </a:spcBef>
                        <a:spcAft>
                          <a:spcPts val="0"/>
                        </a:spcAft>
                        <a:buNone/>
                      </a:pPr>
                      <a:r>
                        <a:rPr b="1" lang="en"/>
                        <a:t>S3</a:t>
                      </a:r>
                      <a:endParaRPr b="1"/>
                    </a:p>
                  </a:txBody>
                  <a:tcPr marT="91425" marB="91425" marR="91425" marL="91425"/>
                </a:tc>
                <a:tc>
                  <a:txBody>
                    <a:bodyPr/>
                    <a:lstStyle/>
                    <a:p>
                      <a:pPr indent="0" lvl="0" marL="0" rtl="0" algn="ctr">
                        <a:spcBef>
                          <a:spcPts val="0"/>
                        </a:spcBef>
                        <a:spcAft>
                          <a:spcPts val="0"/>
                        </a:spcAft>
                        <a:buNone/>
                      </a:pPr>
                      <a:r>
                        <a:rPr lang="en" sz="1000"/>
                        <a:t>--</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CS</a:t>
                      </a:r>
                      <a:endParaRPr sz="1000"/>
                    </a:p>
                    <a:p>
                      <a:pPr indent="0" lvl="0" marL="0" rtl="0" algn="ctr">
                        <a:spcBef>
                          <a:spcPts val="0"/>
                        </a:spcBef>
                        <a:spcAft>
                          <a:spcPts val="0"/>
                        </a:spcAft>
                        <a:buNone/>
                      </a:pPr>
                      <a:r>
                        <a:rPr b="1" lang="en" sz="1000"/>
                        <a:t>R6</a:t>
                      </a:r>
                      <a:endParaRPr b="1" sz="1000"/>
                    </a:p>
                    <a:p>
                      <a:pPr indent="0" lvl="0" marL="0" rtl="0" algn="ctr">
                        <a:spcBef>
                          <a:spcPts val="0"/>
                        </a:spcBef>
                        <a:spcAft>
                          <a:spcPts val="0"/>
                        </a:spcAft>
                        <a:buNone/>
                      </a:pPr>
                      <a:r>
                        <a:rPr lang="en" sz="1000"/>
                        <a:t>Chemistry</a:t>
                      </a:r>
                      <a:endParaRPr sz="1000"/>
                    </a:p>
                    <a:p>
                      <a:pPr indent="0" lvl="0" marL="0" rtl="0" algn="ctr">
                        <a:spcBef>
                          <a:spcPts val="0"/>
                        </a:spcBef>
                        <a:spcAft>
                          <a:spcPts val="0"/>
                        </a:spcAft>
                        <a:buNone/>
                      </a:pPr>
                      <a:r>
                        <a:rPr b="1" lang="en" sz="1000"/>
                        <a:t>R7</a:t>
                      </a:r>
                      <a:endParaRPr b="1" sz="1000"/>
                    </a:p>
                    <a:p>
                      <a:pPr indent="0" lvl="0" marL="0" rtl="0" algn="ctr">
                        <a:spcBef>
                          <a:spcPts val="0"/>
                        </a:spcBef>
                        <a:spcAft>
                          <a:spcPts val="0"/>
                        </a:spcAft>
                        <a:buNone/>
                      </a:pPr>
                      <a:r>
                        <a:rPr lang="en" sz="1000"/>
                        <a:t>Electrical</a:t>
                      </a:r>
                      <a:endParaRPr sz="1000"/>
                    </a:p>
                    <a:p>
                      <a:pPr indent="0" lvl="0" marL="0" rtl="0" algn="ctr">
                        <a:spcBef>
                          <a:spcPts val="0"/>
                        </a:spcBef>
                        <a:spcAft>
                          <a:spcPts val="0"/>
                        </a:spcAft>
                        <a:buNone/>
                      </a:pPr>
                      <a:r>
                        <a:rPr b="1" lang="en" sz="1000"/>
                        <a:t>R8</a:t>
                      </a:r>
                      <a:endParaRPr b="1"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                </a:t>
                      </a:r>
                      <a:r>
                        <a:rPr lang="en" sz="1000">
                          <a:solidFill>
                            <a:schemeClr val="dk1"/>
                          </a:solidFill>
                        </a:rPr>
                        <a:t>CS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Chemistry</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R7</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Electrical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R8</a:t>
                      </a:r>
                      <a:endParaRPr b="1" sz="1000">
                        <a:solidFill>
                          <a:schemeClr val="dk1"/>
                        </a:solidFill>
                      </a:endParaRPr>
                    </a:p>
                    <a:p>
                      <a:pPr indent="0" lvl="0" marL="0" rtl="0" algn="ctr">
                        <a:spcBef>
                          <a:spcPts val="0"/>
                        </a:spcBef>
                        <a:spcAft>
                          <a:spcPts val="0"/>
                        </a:spcAft>
                        <a:buClr>
                          <a:schemeClr val="dk1"/>
                        </a:buClr>
                        <a:buSzPts val="1100"/>
                        <a:buFont typeface="Arial"/>
                        <a:buNone/>
                      </a:pPr>
                      <a:r>
                        <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CS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Chemistry</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R7</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Electrical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R8</a:t>
                      </a:r>
                      <a:endParaRPr b="1" sz="1000">
                        <a:solidFill>
                          <a:schemeClr val="dk1"/>
                        </a:solidFill>
                      </a:endParaRPr>
                    </a:p>
                    <a:p>
                      <a:pPr indent="0" lvl="0" marL="0" rtl="0" algn="ctr">
                        <a:spcBef>
                          <a:spcPts val="0"/>
                        </a:spcBef>
                        <a:spcAft>
                          <a:spcPts val="0"/>
                        </a:spcAft>
                        <a:buClr>
                          <a:schemeClr val="dk1"/>
                        </a:buClr>
                        <a:buSzPts val="1100"/>
                        <a:buFont typeface="Arial"/>
                        <a:buNone/>
                      </a:pPr>
                      <a:r>
                        <a:t/>
                      </a:r>
                      <a:endParaRPr sz="10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CS</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Chemistry</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R7</a:t>
                      </a:r>
                      <a:endParaRPr b="1"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Electrical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R8</a:t>
                      </a:r>
                      <a:endParaRPr b="1" sz="1000">
                        <a:solidFill>
                          <a:schemeClr val="dk1"/>
                        </a:solidFill>
                      </a:endParaRPr>
                    </a:p>
                    <a:p>
                      <a:pPr indent="0" lvl="0" marL="0" rtl="0" algn="ctr">
                        <a:spcBef>
                          <a:spcPts val="0"/>
                        </a:spcBef>
                        <a:spcAft>
                          <a:spcPts val="0"/>
                        </a:spcAft>
                        <a:buClr>
                          <a:schemeClr val="dk1"/>
                        </a:buClr>
                        <a:buSzPts val="1100"/>
                        <a:buFont typeface="Arial"/>
                        <a:buNone/>
                      </a:pPr>
                      <a:r>
                        <a:t/>
                      </a:r>
                      <a:endParaRPr sz="10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788600">
                <a:tc>
                  <a:txBody>
                    <a:bodyPr/>
                    <a:lstStyle/>
                    <a:p>
                      <a:pPr indent="0" lvl="0" marL="0" rtl="0" algn="ctr">
                        <a:spcBef>
                          <a:spcPts val="0"/>
                        </a:spcBef>
                        <a:spcAft>
                          <a:spcPts val="0"/>
                        </a:spcAft>
                        <a:buNone/>
                      </a:pPr>
                      <a:r>
                        <a:rPr b="1" lang="en"/>
                        <a:t>S4</a:t>
                      </a:r>
                      <a:endParaRPr b="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Mechanical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None/>
                      </a:pPr>
                      <a:r>
                        <a:t/>
                      </a:r>
                      <a:endParaRPr sz="1000"/>
                    </a:p>
                    <a:p>
                      <a:pPr indent="0" lvl="0" marL="0" rtl="0" algn="ctr">
                        <a:spcBef>
                          <a:spcPts val="0"/>
                        </a:spcBef>
                        <a:spcAft>
                          <a:spcPts val="0"/>
                        </a:spcAft>
                        <a:buNone/>
                      </a:pPr>
                      <a:r>
                        <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Mechanical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None/>
                      </a:pPr>
                      <a:r>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Mechanical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None/>
                      </a:pPr>
                      <a:r>
                        <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Mechanical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None/>
                      </a:pPr>
                      <a:r>
                        <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Mechanical</a:t>
                      </a:r>
                      <a:endParaRPr sz="1000">
                        <a:solidFill>
                          <a:schemeClr val="dk1"/>
                        </a:solidFill>
                      </a:endParaRPr>
                    </a:p>
                    <a:p>
                      <a:pPr indent="0" lvl="0" marL="0" rtl="0" algn="ctr">
                        <a:spcBef>
                          <a:spcPts val="0"/>
                        </a:spcBef>
                        <a:spcAft>
                          <a:spcPts val="0"/>
                        </a:spcAft>
                        <a:buClr>
                          <a:schemeClr val="dk1"/>
                        </a:buClr>
                        <a:buSzPts val="1100"/>
                        <a:buFont typeface="Arial"/>
                        <a:buNone/>
                      </a:pPr>
                      <a:r>
                        <a:rPr b="1" lang="en" sz="1000">
                          <a:solidFill>
                            <a:schemeClr val="dk1"/>
                          </a:solidFill>
                        </a:rPr>
                        <a:t>R6</a:t>
                      </a:r>
                      <a:endParaRPr b="1" sz="1000">
                        <a:solidFill>
                          <a:schemeClr val="dk1"/>
                        </a:solidFill>
                      </a:endParaRPr>
                    </a:p>
                    <a:p>
                      <a:pPr indent="0" lvl="0" marL="0" rtl="0" algn="ctr">
                        <a:spcBef>
                          <a:spcPts val="0"/>
                        </a:spcBef>
                        <a:spcAft>
                          <a:spcPts val="0"/>
                        </a:spcAft>
                        <a:buNone/>
                      </a:pPr>
                      <a:r>
                        <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572700"/>
          </a:xfrm>
          <a:prstGeom prst="rect">
            <a:avLst/>
          </a:prstGeom>
          <a:gradFill>
            <a:gsLst>
              <a:gs pos="0">
                <a:srgbClr val="FFC982"/>
              </a:gs>
              <a:gs pos="100000">
                <a:srgbClr val="F58F09"/>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b="1" lang="en"/>
              <a:t>METHODOLOGY</a:t>
            </a:r>
            <a:endParaRPr b="1"/>
          </a:p>
        </p:txBody>
      </p:sp>
      <p:sp>
        <p:nvSpPr>
          <p:cNvPr id="143" name="Google Shape;143;p21"/>
          <p:cNvSpPr txBox="1"/>
          <p:nvPr>
            <p:ph idx="1" type="body"/>
          </p:nvPr>
        </p:nvSpPr>
        <p:spPr>
          <a:xfrm>
            <a:off x="311700" y="1152475"/>
            <a:ext cx="8520600" cy="3459300"/>
          </a:xfrm>
          <a:prstGeom prst="rect">
            <a:avLst/>
          </a:prstGeom>
          <a:gradFill>
            <a:gsLst>
              <a:gs pos="0">
                <a:srgbClr val="FFC982"/>
              </a:gs>
              <a:gs pos="100000">
                <a:srgbClr val="F58F09"/>
              </a:gs>
            </a:gsLst>
            <a:path path="circle">
              <a:fillToRect b="50%" l="50%" r="50%" t="50%"/>
            </a:path>
            <a:tileRect/>
          </a:gradFill>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a:solidFill>
                  <a:schemeClr val="dk1"/>
                </a:solidFill>
              </a:rPr>
              <a:t>Take the input from the user the number of courses (subjects) for each year along with their names, codes and credits.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Also ask user which courses cannot be scheduled in the same slot.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Make a graph for every year with courses as vertices and an edge between courses which cannot be scheduled at the same time.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Now color the graph using NGC algorithm. The courses having same color can be scheduled in the same slot.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Courses are sorted in a way such that ones belonging to the same slot are separated for every slot and room numbers are allotted accordingly.  </a:t>
            </a:r>
            <a:endParaRPr>
              <a:solidFill>
                <a:schemeClr val="dk1"/>
              </a:solidFill>
            </a:endParaRPr>
          </a:p>
          <a:p>
            <a:pPr indent="0" lvl="0" marL="457200" rtl="0" algn="l">
              <a:spcBef>
                <a:spcPts val="1600"/>
              </a:spcBef>
              <a:spcAft>
                <a:spcPts val="0"/>
              </a:spcAft>
              <a:buNone/>
            </a:pPr>
            <a:r>
              <a:rPr lang="en">
                <a:solidFill>
                  <a:schemeClr val="dk1"/>
                </a:solidFill>
              </a:rPr>
              <a:t>Build a user friendly user interface to take input and display output.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